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332" r:id="rId3"/>
    <p:sldId id="334" r:id="rId4"/>
    <p:sldId id="305" r:id="rId5"/>
    <p:sldId id="307" r:id="rId6"/>
    <p:sldId id="308" r:id="rId7"/>
    <p:sldId id="310" r:id="rId8"/>
    <p:sldId id="312" r:id="rId9"/>
    <p:sldId id="342" r:id="rId10"/>
    <p:sldId id="346" r:id="rId11"/>
    <p:sldId id="343" r:id="rId12"/>
    <p:sldId id="344" r:id="rId13"/>
    <p:sldId id="345" r:id="rId14"/>
    <p:sldId id="311" r:id="rId15"/>
    <p:sldId id="339" r:id="rId16"/>
    <p:sldId id="335" r:id="rId17"/>
    <p:sldId id="323" r:id="rId18"/>
    <p:sldId id="337" r:id="rId19"/>
    <p:sldId id="324" r:id="rId20"/>
    <p:sldId id="326" r:id="rId21"/>
    <p:sldId id="352" r:id="rId22"/>
    <p:sldId id="329" r:id="rId23"/>
    <p:sldId id="327" r:id="rId24"/>
    <p:sldId id="347" r:id="rId25"/>
    <p:sldId id="348" r:id="rId26"/>
    <p:sldId id="351" r:id="rId27"/>
    <p:sldId id="349" r:id="rId28"/>
    <p:sldId id="320" r:id="rId29"/>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5644" autoAdjust="0"/>
  </p:normalViewPr>
  <p:slideViewPr>
    <p:cSldViewPr snapToGrid="0" showGuides="1">
      <p:cViewPr>
        <p:scale>
          <a:sx n="120" d="100"/>
          <a:sy n="120" d="100"/>
        </p:scale>
        <p:origin x="-1374" y="-570"/>
      </p:cViewPr>
      <p:guideLst>
        <p:guide orient="horz" pos="2972"/>
        <p:guide pos="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8E456DC-2428-4796-8AD5-361045359714}" type="datetimeFigureOut">
              <a:rPr lang="en-US" smtClean="0"/>
              <a:t>12/8/2015</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7B6356F1-41CC-4443-8D98-75DB56A01A2D}" type="slidenum">
              <a:rPr lang="en-US" smtClean="0"/>
              <a:t>‹#›</a:t>
            </a:fld>
            <a:endParaRPr lang="en-US" dirty="0"/>
          </a:p>
        </p:txBody>
      </p:sp>
    </p:spTree>
    <p:extLst>
      <p:ext uri="{BB962C8B-B14F-4D97-AF65-F5344CB8AC3E}">
        <p14:creationId xmlns:p14="http://schemas.microsoft.com/office/powerpoint/2010/main" val="234986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BB749CC-C162-3B49-846E-F7F560C3BA7B}" type="datetimeFigureOut">
              <a:rPr lang="en-US" smtClean="0"/>
              <a:t>12/8/2015</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A2C4D09-A349-9440-BCAB-AB080F97913F}" type="slidenum">
              <a:rPr lang="en-US" smtClean="0"/>
              <a:t>‹#›</a:t>
            </a:fld>
            <a:endParaRPr lang="en-US" dirty="0"/>
          </a:p>
        </p:txBody>
      </p:sp>
    </p:spTree>
    <p:extLst>
      <p:ext uri="{BB962C8B-B14F-4D97-AF65-F5344CB8AC3E}">
        <p14:creationId xmlns:p14="http://schemas.microsoft.com/office/powerpoint/2010/main" val="40231341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smtClean="0"/>
              <a:t>To switch</a:t>
            </a:r>
            <a:r>
              <a:rPr lang="en-US" baseline="0" dirty="0" smtClean="0"/>
              <a:t> the image, click on the flag pic and delete it.  Insert or paste another picture (Please note: too low of resolution and it will not look very good, too much and the file size will get very large) and then send it to back so that it goes behind the header and footer.</a:t>
            </a:r>
            <a:endParaRPr lang="en-US" dirty="0" smtClean="0"/>
          </a:p>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1</a:t>
            </a:fld>
            <a:endParaRPr lang="en-US" dirty="0"/>
          </a:p>
        </p:txBody>
      </p:sp>
    </p:spTree>
    <p:extLst>
      <p:ext uri="{BB962C8B-B14F-4D97-AF65-F5344CB8AC3E}">
        <p14:creationId xmlns:p14="http://schemas.microsoft.com/office/powerpoint/2010/main" val="1093212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C4D09-A349-9440-BCAB-AB080F97913F}" type="slidenum">
              <a:rPr lang="en-US" smtClean="0"/>
              <a:t>10</a:t>
            </a:fld>
            <a:endParaRPr lang="en-US" dirty="0"/>
          </a:p>
        </p:txBody>
      </p:sp>
    </p:spTree>
    <p:extLst>
      <p:ext uri="{BB962C8B-B14F-4D97-AF65-F5344CB8AC3E}">
        <p14:creationId xmlns:p14="http://schemas.microsoft.com/office/powerpoint/2010/main" val="2980002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C4D09-A349-9440-BCAB-AB080F97913F}" type="slidenum">
              <a:rPr lang="en-US" smtClean="0"/>
              <a:t>11</a:t>
            </a:fld>
            <a:endParaRPr lang="en-US" dirty="0"/>
          </a:p>
        </p:txBody>
      </p:sp>
    </p:spTree>
    <p:extLst>
      <p:ext uri="{BB962C8B-B14F-4D97-AF65-F5344CB8AC3E}">
        <p14:creationId xmlns:p14="http://schemas.microsoft.com/office/powerpoint/2010/main" val="4010614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C4D09-A349-9440-BCAB-AB080F97913F}" type="slidenum">
              <a:rPr lang="en-US" smtClean="0"/>
              <a:t>12</a:t>
            </a:fld>
            <a:endParaRPr lang="en-US" dirty="0"/>
          </a:p>
        </p:txBody>
      </p:sp>
    </p:spTree>
    <p:extLst>
      <p:ext uri="{BB962C8B-B14F-4D97-AF65-F5344CB8AC3E}">
        <p14:creationId xmlns:p14="http://schemas.microsoft.com/office/powerpoint/2010/main" val="348549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C4D09-A349-9440-BCAB-AB080F97913F}" type="slidenum">
              <a:rPr lang="en-US" smtClean="0"/>
              <a:t>13</a:t>
            </a:fld>
            <a:endParaRPr lang="en-US" dirty="0"/>
          </a:p>
        </p:txBody>
      </p:sp>
    </p:spTree>
    <p:extLst>
      <p:ext uri="{BB962C8B-B14F-4D97-AF65-F5344CB8AC3E}">
        <p14:creationId xmlns:p14="http://schemas.microsoft.com/office/powerpoint/2010/main" val="357939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smtClean="0"/>
              <a:t>Similar to a</a:t>
            </a:r>
            <a:r>
              <a:rPr lang="en-US" baseline="0" dirty="0" smtClean="0"/>
              <a:t> “dig once” policy but only for L&amp;P but not open for all public/private opportunities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14</a:t>
            </a:fld>
            <a:endParaRPr lang="en-US" dirty="0"/>
          </a:p>
        </p:txBody>
      </p:sp>
    </p:spTree>
    <p:extLst>
      <p:ext uri="{BB962C8B-B14F-4D97-AF65-F5344CB8AC3E}">
        <p14:creationId xmlns:p14="http://schemas.microsoft.com/office/powerpoint/2010/main" val="1089220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we trying to deliver vs how we</a:t>
            </a:r>
            <a:r>
              <a:rPr lang="en-US" baseline="0" dirty="0" smtClean="0"/>
              <a:t> deliver are two different questions.  How do we articulate this???</a:t>
            </a:r>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15</a:t>
            </a:fld>
            <a:endParaRPr lang="en-US" dirty="0"/>
          </a:p>
        </p:txBody>
      </p:sp>
    </p:spTree>
    <p:extLst>
      <p:ext uri="{BB962C8B-B14F-4D97-AF65-F5344CB8AC3E}">
        <p14:creationId xmlns:p14="http://schemas.microsoft.com/office/powerpoint/2010/main" val="852772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16</a:t>
            </a:fld>
            <a:endParaRPr lang="en-US" dirty="0"/>
          </a:p>
        </p:txBody>
      </p:sp>
    </p:spTree>
    <p:extLst>
      <p:ext uri="{BB962C8B-B14F-4D97-AF65-F5344CB8AC3E}">
        <p14:creationId xmlns:p14="http://schemas.microsoft.com/office/powerpoint/2010/main" val="399490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17</a:t>
            </a:fld>
            <a:endParaRPr lang="en-US" dirty="0"/>
          </a:p>
        </p:txBody>
      </p:sp>
    </p:spTree>
    <p:extLst>
      <p:ext uri="{BB962C8B-B14F-4D97-AF65-F5344CB8AC3E}">
        <p14:creationId xmlns:p14="http://schemas.microsoft.com/office/powerpoint/2010/main" val="387475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Arial" panose="020B0604020202020204" pitchFamily="34" charset="0"/>
              <a:buChar char="•"/>
            </a:pPr>
            <a:r>
              <a:rPr lang="en-US" dirty="0" smtClean="0"/>
              <a:t>Largest </a:t>
            </a:r>
            <a:r>
              <a:rPr lang="en-US" sz="1200" dirty="0" smtClean="0"/>
              <a:t>High-density deployment opportunities</a:t>
            </a:r>
          </a:p>
          <a:p>
            <a:pPr marL="342900" indent="-342900">
              <a:lnSpc>
                <a:spcPct val="150000"/>
              </a:lnSpc>
              <a:buFont typeface="Arial" panose="020B0604020202020204" pitchFamily="34" charset="0"/>
              <a:buChar char="•"/>
            </a:pPr>
            <a:r>
              <a:rPr lang="en-US" sz="1200" dirty="0" smtClean="0"/>
              <a:t>High infrastructure costs should be evaluated (full buildout vs specific areas)</a:t>
            </a:r>
          </a:p>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18</a:t>
            </a:fld>
            <a:endParaRPr lang="en-US" dirty="0"/>
          </a:p>
        </p:txBody>
      </p:sp>
    </p:spTree>
    <p:extLst>
      <p:ext uri="{BB962C8B-B14F-4D97-AF65-F5344CB8AC3E}">
        <p14:creationId xmlns:p14="http://schemas.microsoft.com/office/powerpoint/2010/main" val="1798172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article for Council</a:t>
            </a:r>
            <a:r>
              <a:rPr lang="en-US" baseline="0" dirty="0" smtClean="0"/>
              <a:t> packet.  </a:t>
            </a:r>
          </a:p>
          <a:p>
            <a:r>
              <a:rPr lang="en-US" baseline="0" dirty="0" smtClean="0"/>
              <a:t>Less than 5,000 residential homes without internet connection in FoCO</a:t>
            </a:r>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19</a:t>
            </a:fld>
            <a:endParaRPr lang="en-US" dirty="0"/>
          </a:p>
        </p:txBody>
      </p:sp>
    </p:spTree>
    <p:extLst>
      <p:ext uri="{BB962C8B-B14F-4D97-AF65-F5344CB8AC3E}">
        <p14:creationId xmlns:p14="http://schemas.microsoft.com/office/powerpoint/2010/main" val="402311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2</a:t>
            </a:fld>
            <a:endParaRPr lang="en-US" dirty="0"/>
          </a:p>
        </p:txBody>
      </p:sp>
    </p:spTree>
    <p:extLst>
      <p:ext uri="{BB962C8B-B14F-4D97-AF65-F5344CB8AC3E}">
        <p14:creationId xmlns:p14="http://schemas.microsoft.com/office/powerpoint/2010/main" val="773970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In terms of commitment or will to support broadband, could a model similar to KFCG or BOB II funding work vs. debt accumulation?</a:t>
            </a:r>
          </a:p>
          <a:p>
            <a:pPr defTabSz="466618">
              <a:defRPr/>
            </a:pPr>
            <a:r>
              <a:rPr lang="en-US" dirty="0"/>
              <a:t>Operating assistance or debt support can strain a local government seems similar to the bullet about significant ongoing capital investments.</a:t>
            </a:r>
          </a:p>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20</a:t>
            </a:fld>
            <a:endParaRPr lang="en-US" dirty="0"/>
          </a:p>
        </p:txBody>
      </p:sp>
    </p:spTree>
    <p:extLst>
      <p:ext uri="{BB962C8B-B14F-4D97-AF65-F5344CB8AC3E}">
        <p14:creationId xmlns:p14="http://schemas.microsoft.com/office/powerpoint/2010/main" val="2858139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In terms of commitment or will to support broadband, could a model similar to KFCG or BOB II funding work vs. debt accumulation?</a:t>
            </a:r>
          </a:p>
          <a:p>
            <a:pPr defTabSz="466618">
              <a:defRPr/>
            </a:pPr>
            <a:r>
              <a:rPr lang="en-US" dirty="0"/>
              <a:t>Operating assistance or debt support can strain a local government seems similar to the bullet about significant ongoing capital investments.</a:t>
            </a:r>
          </a:p>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21</a:t>
            </a:fld>
            <a:endParaRPr lang="en-US"/>
          </a:p>
        </p:txBody>
      </p:sp>
    </p:spTree>
    <p:extLst>
      <p:ext uri="{BB962C8B-B14F-4D97-AF65-F5344CB8AC3E}">
        <p14:creationId xmlns:p14="http://schemas.microsoft.com/office/powerpoint/2010/main" val="2858139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22</a:t>
            </a:fld>
            <a:endParaRPr lang="en-US" dirty="0"/>
          </a:p>
        </p:txBody>
      </p:sp>
    </p:spTree>
    <p:extLst>
      <p:ext uri="{BB962C8B-B14F-4D97-AF65-F5344CB8AC3E}">
        <p14:creationId xmlns:p14="http://schemas.microsoft.com/office/powerpoint/2010/main" val="136108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23</a:t>
            </a:fld>
            <a:endParaRPr lang="en-US" dirty="0"/>
          </a:p>
        </p:txBody>
      </p:sp>
    </p:spTree>
    <p:extLst>
      <p:ext uri="{BB962C8B-B14F-4D97-AF65-F5344CB8AC3E}">
        <p14:creationId xmlns:p14="http://schemas.microsoft.com/office/powerpoint/2010/main" val="1449248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C4D09-A349-9440-BCAB-AB080F97913F}" type="slidenum">
              <a:rPr lang="en-US" smtClean="0"/>
              <a:t>24</a:t>
            </a:fld>
            <a:endParaRPr lang="en-US" dirty="0"/>
          </a:p>
        </p:txBody>
      </p:sp>
    </p:spTree>
    <p:extLst>
      <p:ext uri="{BB962C8B-B14F-4D97-AF65-F5344CB8AC3E}">
        <p14:creationId xmlns:p14="http://schemas.microsoft.com/office/powerpoint/2010/main" val="446247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Work with the community to help determine the best option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DA’s expert review – similar to </a:t>
            </a:r>
            <a:r>
              <a:rPr lang="en-US" smtClean="0">
                <a:solidFill>
                  <a:schemeClr val="tx1"/>
                </a:solidFill>
              </a:rPr>
              <a:t>the audit</a:t>
            </a:r>
            <a:r>
              <a:rPr lang="en-US" baseline="0" smtClean="0">
                <a:solidFill>
                  <a:schemeClr val="tx1"/>
                </a:solidFill>
              </a:rPr>
              <a:t> panel?</a:t>
            </a:r>
            <a:endParaRPr lang="en-US"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25</a:t>
            </a:fld>
            <a:endParaRPr lang="en-US" dirty="0"/>
          </a:p>
        </p:txBody>
      </p:sp>
    </p:spTree>
    <p:extLst>
      <p:ext uri="{BB962C8B-B14F-4D97-AF65-F5344CB8AC3E}">
        <p14:creationId xmlns:p14="http://schemas.microsoft.com/office/powerpoint/2010/main" val="1449248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C4D09-A349-9440-BCAB-AB080F97913F}" type="slidenum">
              <a:rPr lang="en-US" smtClean="0"/>
              <a:t>26</a:t>
            </a:fld>
            <a:endParaRPr lang="en-US" dirty="0"/>
          </a:p>
        </p:txBody>
      </p:sp>
    </p:spTree>
    <p:extLst>
      <p:ext uri="{BB962C8B-B14F-4D97-AF65-F5344CB8AC3E}">
        <p14:creationId xmlns:p14="http://schemas.microsoft.com/office/powerpoint/2010/main" val="1001887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27</a:t>
            </a:fld>
            <a:endParaRPr lang="en-US" dirty="0"/>
          </a:p>
        </p:txBody>
      </p:sp>
    </p:spTree>
    <p:extLst>
      <p:ext uri="{BB962C8B-B14F-4D97-AF65-F5344CB8AC3E}">
        <p14:creationId xmlns:p14="http://schemas.microsoft.com/office/powerpoint/2010/main" val="773970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28</a:t>
            </a:fld>
            <a:endParaRPr lang="en-US" dirty="0"/>
          </a:p>
        </p:txBody>
      </p:sp>
    </p:spTree>
    <p:extLst>
      <p:ext uri="{BB962C8B-B14F-4D97-AF65-F5344CB8AC3E}">
        <p14:creationId xmlns:p14="http://schemas.microsoft.com/office/powerpoint/2010/main" val="224009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3</a:t>
            </a:fld>
            <a:endParaRPr lang="en-US" dirty="0"/>
          </a:p>
        </p:txBody>
      </p:sp>
    </p:spTree>
    <p:extLst>
      <p:ext uri="{BB962C8B-B14F-4D97-AF65-F5344CB8AC3E}">
        <p14:creationId xmlns:p14="http://schemas.microsoft.com/office/powerpoint/2010/main" val="372887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70C0"/>
                </a:solidFill>
              </a:rPr>
              <a:t>Eighteen communities were evaluated to learn from successes and failures</a:t>
            </a:r>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4</a:t>
            </a:fld>
            <a:endParaRPr lang="en-US" dirty="0"/>
          </a:p>
        </p:txBody>
      </p:sp>
    </p:spTree>
    <p:extLst>
      <p:ext uri="{BB962C8B-B14F-4D97-AF65-F5344CB8AC3E}">
        <p14:creationId xmlns:p14="http://schemas.microsoft.com/office/powerpoint/2010/main" val="185580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5</a:t>
            </a:fld>
            <a:endParaRPr lang="en-US" dirty="0"/>
          </a:p>
        </p:txBody>
      </p:sp>
    </p:spTree>
    <p:extLst>
      <p:ext uri="{BB962C8B-B14F-4D97-AF65-F5344CB8AC3E}">
        <p14:creationId xmlns:p14="http://schemas.microsoft.com/office/powerpoint/2010/main" val="179220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clear business model wins.  All examples of success and failures. Any financial</a:t>
            </a:r>
            <a:r>
              <a:rPr lang="en-US" baseline="0" dirty="0" smtClean="0"/>
              <a:t> model can work.</a:t>
            </a:r>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6</a:t>
            </a:fld>
            <a:endParaRPr lang="en-US" dirty="0"/>
          </a:p>
        </p:txBody>
      </p:sp>
    </p:spTree>
    <p:extLst>
      <p:ext uri="{BB962C8B-B14F-4D97-AF65-F5344CB8AC3E}">
        <p14:creationId xmlns:p14="http://schemas.microsoft.com/office/powerpoint/2010/main" val="223897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7</a:t>
            </a:fld>
            <a:endParaRPr lang="en-US" dirty="0"/>
          </a:p>
        </p:txBody>
      </p:sp>
    </p:spTree>
    <p:extLst>
      <p:ext uri="{BB962C8B-B14F-4D97-AF65-F5344CB8AC3E}">
        <p14:creationId xmlns:p14="http://schemas.microsoft.com/office/powerpoint/2010/main" val="152606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graphics</a:t>
            </a:r>
          </a:p>
          <a:p>
            <a:r>
              <a:rPr lang="en-US" dirty="0" smtClean="0"/>
              <a:t>What</a:t>
            </a:r>
            <a:r>
              <a:rPr lang="en-US" baseline="0" dirty="0" smtClean="0"/>
              <a:t> are the regulatory challenges as we move through the options at the local, state and national level?</a:t>
            </a:r>
            <a:endParaRPr lang="en-US" dirty="0"/>
          </a:p>
        </p:txBody>
      </p:sp>
      <p:sp>
        <p:nvSpPr>
          <p:cNvPr id="4" name="Slide Number Placeholder 3"/>
          <p:cNvSpPr>
            <a:spLocks noGrp="1"/>
          </p:cNvSpPr>
          <p:nvPr>
            <p:ph type="sldNum" sz="quarter" idx="10"/>
          </p:nvPr>
        </p:nvSpPr>
        <p:spPr/>
        <p:txBody>
          <a:bodyPr/>
          <a:lstStyle/>
          <a:p>
            <a:fld id="{CA2C4D09-A349-9440-BCAB-AB080F97913F}" type="slidenum">
              <a:rPr lang="en-US" smtClean="0"/>
              <a:t>8</a:t>
            </a:fld>
            <a:endParaRPr lang="en-US" dirty="0"/>
          </a:p>
        </p:txBody>
      </p:sp>
    </p:spTree>
    <p:extLst>
      <p:ext uri="{BB962C8B-B14F-4D97-AF65-F5344CB8AC3E}">
        <p14:creationId xmlns:p14="http://schemas.microsoft.com/office/powerpoint/2010/main" val="680735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2C4D09-A349-9440-BCAB-AB080F97913F}" type="slidenum">
              <a:rPr lang="en-US" smtClean="0"/>
              <a:t>9</a:t>
            </a:fld>
            <a:endParaRPr lang="en-US" dirty="0"/>
          </a:p>
        </p:txBody>
      </p:sp>
    </p:spTree>
    <p:extLst>
      <p:ext uri="{BB962C8B-B14F-4D97-AF65-F5344CB8AC3E}">
        <p14:creationId xmlns:p14="http://schemas.microsoft.com/office/powerpoint/2010/main" val="357280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Slide Number Placeholder 5"/>
          <p:cNvSpPr>
            <a:spLocks noGrp="1"/>
          </p:cNvSpPr>
          <p:nvPr>
            <p:ph type="sldNum" sz="quarter" idx="4"/>
          </p:nvPr>
        </p:nvSpPr>
        <p:spPr>
          <a:xfrm>
            <a:off x="6625823" y="4735500"/>
            <a:ext cx="2133600" cy="273844"/>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229657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B336A68-D5C4-EF40-B998-6E375F9C805C}" type="slidenum">
              <a:rPr lang="en-US" smtClean="0"/>
              <a:t>‹#›</a:t>
            </a:fld>
            <a:endParaRPr lang="en-US" dirty="0"/>
          </a:p>
        </p:txBody>
      </p:sp>
    </p:spTree>
    <p:extLst>
      <p:ext uri="{BB962C8B-B14F-4D97-AF65-F5344CB8AC3E}">
        <p14:creationId xmlns:p14="http://schemas.microsoft.com/office/powerpoint/2010/main" val="274841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B336A68-D5C4-EF40-B998-6E375F9C805C}" type="slidenum">
              <a:rPr lang="en-US" smtClean="0"/>
              <a:t>‹#›</a:t>
            </a:fld>
            <a:endParaRPr lang="en-US" dirty="0"/>
          </a:p>
        </p:txBody>
      </p:sp>
    </p:spTree>
    <p:extLst>
      <p:ext uri="{BB962C8B-B14F-4D97-AF65-F5344CB8AC3E}">
        <p14:creationId xmlns:p14="http://schemas.microsoft.com/office/powerpoint/2010/main" val="145010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4"/>
          </p:nvPr>
        </p:nvSpPr>
        <p:spPr>
          <a:xfrm>
            <a:off x="6625823" y="4735500"/>
            <a:ext cx="2133600" cy="273844"/>
          </a:xfrm>
          <a:prstGeom prst="rect">
            <a:avLst/>
          </a:prstGeom>
        </p:spPr>
        <p:txBody>
          <a:bodyPr vert="horz" lIns="91440" tIns="45720" rIns="91440" bIns="45720" rtlCol="0" anchor="ctr"/>
          <a:lstStyle>
            <a:lvl1pPr algn="r">
              <a:defRPr sz="11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37708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1291" cy="5143500"/>
          </a:xfrm>
          <a:prstGeom prst="rect">
            <a:avLst/>
          </a:prstGeom>
        </p:spPr>
      </p:pic>
      <p:sp>
        <p:nvSpPr>
          <p:cNvPr id="9" name="Slide Number Placeholder 5"/>
          <p:cNvSpPr>
            <a:spLocks noGrp="1"/>
          </p:cNvSpPr>
          <p:nvPr>
            <p:ph type="sldNum" sz="quarter" idx="4"/>
          </p:nvPr>
        </p:nvSpPr>
        <p:spPr>
          <a:xfrm>
            <a:off x="6625823" y="4735500"/>
            <a:ext cx="2133600" cy="273844"/>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221400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4"/>
          </p:nvPr>
        </p:nvSpPr>
        <p:spPr>
          <a:xfrm>
            <a:off x="6625823" y="4735500"/>
            <a:ext cx="2133600" cy="273844"/>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103826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11"/>
          </p:nvPr>
        </p:nvSpPr>
        <p:spPr>
          <a:xfrm>
            <a:off x="6625823" y="4735500"/>
            <a:ext cx="2133600" cy="273844"/>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128354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B336A68-D5C4-EF40-B998-6E375F9C805C}" type="slidenum">
              <a:rPr lang="en-US" smtClean="0"/>
              <a:t>‹#›</a:t>
            </a:fld>
            <a:endParaRPr lang="en-US" dirty="0"/>
          </a:p>
        </p:txBody>
      </p:sp>
    </p:spTree>
    <p:extLst>
      <p:ext uri="{BB962C8B-B14F-4D97-AF65-F5344CB8AC3E}">
        <p14:creationId xmlns:p14="http://schemas.microsoft.com/office/powerpoint/2010/main" val="30193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625823" y="4735500"/>
            <a:ext cx="2133600" cy="273844"/>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7565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5"/>
          <p:cNvSpPr>
            <a:spLocks noGrp="1"/>
          </p:cNvSpPr>
          <p:nvPr>
            <p:ph type="sldNum" sz="quarter" idx="4"/>
          </p:nvPr>
        </p:nvSpPr>
        <p:spPr>
          <a:xfrm>
            <a:off x="6625823" y="4735500"/>
            <a:ext cx="2133600" cy="273844"/>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299701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B336A68-D5C4-EF40-B998-6E375F9C805C}" type="slidenum">
              <a:rPr lang="en-US" smtClean="0"/>
              <a:t>‹#›</a:t>
            </a:fld>
            <a:endParaRPr lang="en-US" dirty="0"/>
          </a:p>
        </p:txBody>
      </p:sp>
    </p:spTree>
    <p:extLst>
      <p:ext uri="{BB962C8B-B14F-4D97-AF65-F5344CB8AC3E}">
        <p14:creationId xmlns:p14="http://schemas.microsoft.com/office/powerpoint/2010/main" val="15670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38" y="418674"/>
            <a:ext cx="8323056" cy="4389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15138" y="1096367"/>
            <a:ext cx="8310838" cy="3498256"/>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625823" y="4735500"/>
            <a:ext cx="2133600" cy="273844"/>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232614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dt="0"/>
  <p:txStyles>
    <p:titleStyle>
      <a:lvl1pPr algn="r" defTabSz="457200" rtl="0" eaLnBrk="1" latinLnBrk="0" hangingPunct="1">
        <a:spcBef>
          <a:spcPct val="0"/>
        </a:spcBef>
        <a:buNone/>
        <a:defRPr sz="2800"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2"/>
          </a:solidFill>
          <a:latin typeface="Arial"/>
          <a:ea typeface="+mn-ea"/>
          <a:cs typeface="Arial"/>
        </a:defRPr>
      </a:lvl2pPr>
      <a:lvl3pPr marL="1143000" indent="-228600" algn="l" defTabSz="457200" rtl="0" eaLnBrk="1" latinLnBrk="0" hangingPunct="1">
        <a:spcBef>
          <a:spcPct val="20000"/>
        </a:spcBef>
        <a:buFont typeface="Lucida Grande"/>
        <a:buChar char="-"/>
        <a:defRPr sz="2000" kern="1200">
          <a:solidFill>
            <a:schemeClr val="bg2"/>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85000"/>
              <a:lumOff val="1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85000"/>
              <a:lumOff val="1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0395" b="12439"/>
          <a:stretch/>
        </p:blipFill>
        <p:spPr>
          <a:xfrm>
            <a:off x="0" y="337657"/>
            <a:ext cx="9144000" cy="4701011"/>
          </a:xfrm>
          <a:prstGeom prst="rect">
            <a:avLst/>
          </a:prstGeom>
        </p:spPr>
      </p:pic>
      <p:sp>
        <p:nvSpPr>
          <p:cNvPr id="4" name="Slide Number Placeholder 3"/>
          <p:cNvSpPr>
            <a:spLocks noGrp="1"/>
          </p:cNvSpPr>
          <p:nvPr>
            <p:ph type="sldNum" sz="quarter" idx="4"/>
          </p:nvPr>
        </p:nvSpPr>
        <p:spPr/>
        <p:txBody>
          <a:bodyPr/>
          <a:lstStyle/>
          <a:p>
            <a:fld id="{6B336A68-D5C4-EF40-B998-6E375F9C805C}" type="slidenum">
              <a:rPr lang="en-US" smtClean="0"/>
              <a:pPr/>
              <a:t>1</a:t>
            </a:fld>
            <a:endParaRPr lang="en-US" dirty="0"/>
          </a:p>
        </p:txBody>
      </p:sp>
      <p:pic>
        <p:nvPicPr>
          <p:cNvPr id="5" name="Picture 4"/>
          <p:cNvPicPr>
            <a:picLocks noChangeAspect="1"/>
          </p:cNvPicPr>
          <p:nvPr/>
        </p:nvPicPr>
        <p:blipFill>
          <a:blip r:embed="rId4"/>
          <a:stretch>
            <a:fillRect/>
          </a:stretch>
        </p:blipFill>
        <p:spPr>
          <a:xfrm>
            <a:off x="0" y="0"/>
            <a:ext cx="9144000" cy="1450848"/>
          </a:xfrm>
          <a:prstGeom prst="rect">
            <a:avLst/>
          </a:prstGeom>
        </p:spPr>
      </p:pic>
      <p:pic>
        <p:nvPicPr>
          <p:cNvPr id="6" name="Picture 5"/>
          <p:cNvPicPr>
            <a:picLocks noChangeAspect="1"/>
          </p:cNvPicPr>
          <p:nvPr/>
        </p:nvPicPr>
        <p:blipFill>
          <a:blip r:embed="rId5"/>
          <a:stretch>
            <a:fillRect/>
          </a:stretch>
        </p:blipFill>
        <p:spPr>
          <a:xfrm>
            <a:off x="0" y="3918204"/>
            <a:ext cx="9144000" cy="1225296"/>
          </a:xfrm>
          <a:prstGeom prst="rect">
            <a:avLst/>
          </a:prstGeom>
        </p:spPr>
      </p:pic>
      <p:sp>
        <p:nvSpPr>
          <p:cNvPr id="9" name="Footer Placeholder 3"/>
          <p:cNvSpPr txBox="1">
            <a:spLocks/>
          </p:cNvSpPr>
          <p:nvPr/>
        </p:nvSpPr>
        <p:spPr>
          <a:xfrm>
            <a:off x="3368402" y="4556363"/>
            <a:ext cx="55626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spc="6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10000"/>
              </a:lnSpc>
            </a:pPr>
            <a:r>
              <a:rPr lang="en-US" sz="1600" spc="0" dirty="0" smtClean="0">
                <a:latin typeface="Arial"/>
                <a:cs typeface="Arial"/>
              </a:rPr>
              <a:t>Broadband Strategic Plan Update</a:t>
            </a:r>
          </a:p>
          <a:p>
            <a:pPr algn="r">
              <a:lnSpc>
                <a:spcPct val="110000"/>
              </a:lnSpc>
            </a:pPr>
            <a:r>
              <a:rPr lang="en-US" sz="1600" spc="0" dirty="0" smtClean="0">
                <a:latin typeface="Arial"/>
                <a:cs typeface="Arial"/>
              </a:rPr>
              <a:t>Mike Beckstead, SeonAh Kendall, Ginny Sawyer</a:t>
            </a:r>
          </a:p>
        </p:txBody>
      </p:sp>
      <p:sp>
        <p:nvSpPr>
          <p:cNvPr id="10" name="Footer Placeholder 3"/>
          <p:cNvSpPr txBox="1">
            <a:spLocks/>
          </p:cNvSpPr>
          <p:nvPr/>
        </p:nvSpPr>
        <p:spPr>
          <a:xfrm>
            <a:off x="3368402" y="-41462"/>
            <a:ext cx="55626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spc="6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30000"/>
              </a:lnSpc>
            </a:pPr>
            <a:endParaRPr lang="en-US" sz="1200" spc="0" dirty="0" smtClean="0">
              <a:latin typeface="Arial"/>
              <a:cs typeface="Arial"/>
            </a:endParaRPr>
          </a:p>
        </p:txBody>
      </p:sp>
    </p:spTree>
    <p:extLst>
      <p:ext uri="{BB962C8B-B14F-4D97-AF65-F5344CB8AC3E}">
        <p14:creationId xmlns:p14="http://schemas.microsoft.com/office/powerpoint/2010/main" val="160821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Service Provider</a:t>
            </a:r>
            <a:endParaRPr lang="en-US" dirty="0"/>
          </a:p>
        </p:txBody>
      </p:sp>
      <p:sp>
        <p:nvSpPr>
          <p:cNvPr id="3" name="Content Placeholder 2"/>
          <p:cNvSpPr>
            <a:spLocks noGrp="1"/>
          </p:cNvSpPr>
          <p:nvPr>
            <p:ph sz="half" idx="1"/>
          </p:nvPr>
        </p:nvSpPr>
        <p:spPr>
          <a:xfrm>
            <a:off x="473102" y="1311469"/>
            <a:ext cx="4038600" cy="3394472"/>
          </a:xfrm>
        </p:spPr>
        <p:txBody>
          <a:bodyPr/>
          <a:lstStyle/>
          <a:p>
            <a:pPr marL="342900" indent="-342900">
              <a:buFont typeface="Arial" panose="020B0604020202020204" pitchFamily="34" charset="0"/>
              <a:buChar char="•"/>
            </a:pPr>
            <a:r>
              <a:rPr lang="en-US" sz="1600" dirty="0" smtClean="0"/>
              <a:t>City financed and/or shared financing with other public organizations (education, health, etc.)</a:t>
            </a:r>
          </a:p>
          <a:p>
            <a:pPr marL="342900" indent="-342900">
              <a:buFont typeface="Arial" panose="020B0604020202020204" pitchFamily="34" charset="0"/>
              <a:buChar char="•"/>
            </a:pPr>
            <a:r>
              <a:rPr lang="en-US" sz="1600" dirty="0" smtClean="0"/>
              <a:t>Provides dark fiber or data services only</a:t>
            </a:r>
          </a:p>
          <a:p>
            <a:pPr marL="342900" indent="-342900">
              <a:buFont typeface="Arial" panose="020B0604020202020204" pitchFamily="34" charset="0"/>
              <a:buChar char="•"/>
            </a:pPr>
            <a:r>
              <a:rPr lang="en-US" sz="1600" dirty="0" smtClean="0"/>
              <a:t>Does not engage in retail broadband services</a:t>
            </a:r>
            <a:endParaRPr lang="en-US" sz="1600" dirty="0"/>
          </a:p>
          <a:p>
            <a:pPr marL="342900" indent="-342900">
              <a:buFont typeface="Arial" panose="020B0604020202020204" pitchFamily="34" charset="0"/>
              <a:buChar char="•"/>
            </a:pPr>
            <a:r>
              <a:rPr lang="en-US" sz="1600" dirty="0"/>
              <a:t>Only connects these organizations to each other</a:t>
            </a:r>
          </a:p>
          <a:p>
            <a:endParaRPr lang="en-US" dirty="0"/>
          </a:p>
        </p:txBody>
      </p:sp>
      <p:sp>
        <p:nvSpPr>
          <p:cNvPr id="5" name="Slide Number Placeholder 4"/>
          <p:cNvSpPr>
            <a:spLocks noGrp="1"/>
          </p:cNvSpPr>
          <p:nvPr>
            <p:ph type="sldNum" sz="quarter" idx="4"/>
          </p:nvPr>
        </p:nvSpPr>
        <p:spPr/>
        <p:txBody>
          <a:bodyPr/>
          <a:lstStyle/>
          <a:p>
            <a:fld id="{6B336A68-D5C4-EF40-B998-6E375F9C805C}" type="slidenum">
              <a:rPr lang="en-US" smtClean="0"/>
              <a:pPr/>
              <a:t>10</a:t>
            </a:fld>
            <a:endParaRPr lang="en-US" dirty="0"/>
          </a:p>
        </p:txBody>
      </p:sp>
      <p:sp>
        <p:nvSpPr>
          <p:cNvPr id="7" name="TextBox 6"/>
          <p:cNvSpPr txBox="1"/>
          <p:nvPr/>
        </p:nvSpPr>
        <p:spPr>
          <a:xfrm>
            <a:off x="1296062" y="4368593"/>
            <a:ext cx="6059159" cy="307777"/>
          </a:xfrm>
          <a:prstGeom prst="rect">
            <a:avLst/>
          </a:prstGeom>
          <a:noFill/>
        </p:spPr>
        <p:txBody>
          <a:bodyPr wrap="none" rtlCol="0">
            <a:spAutoFit/>
          </a:bodyPr>
          <a:lstStyle/>
          <a:p>
            <a:r>
              <a:rPr lang="en-US" sz="1400" dirty="0" smtClean="0">
                <a:solidFill>
                  <a:schemeClr val="tx1">
                    <a:lumMod val="50000"/>
                    <a:lumOff val="50000"/>
                  </a:schemeClr>
                </a:solidFill>
              </a:rPr>
              <a:t>Seminole County, FL		Leesburg, FL		Columbia County, GA</a:t>
            </a:r>
            <a:endParaRPr lang="en-US" sz="1400" dirty="0">
              <a:solidFill>
                <a:schemeClr val="tx1">
                  <a:lumMod val="50000"/>
                  <a:lumOff val="50000"/>
                </a:schemeClr>
              </a:solidFill>
            </a:endParaRP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461" y="2019631"/>
            <a:ext cx="3285425" cy="209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245" y="1122127"/>
            <a:ext cx="2240235" cy="102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936" y="4049193"/>
            <a:ext cx="867327" cy="56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53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a:t>
            </a:r>
            <a:endParaRPr lang="en-US" dirty="0"/>
          </a:p>
        </p:txBody>
      </p:sp>
      <p:sp>
        <p:nvSpPr>
          <p:cNvPr id="10" name="Content Placeholder 9"/>
          <p:cNvSpPr>
            <a:spLocks noGrp="1"/>
          </p:cNvSpPr>
          <p:nvPr>
            <p:ph sz="half" idx="2"/>
          </p:nvPr>
        </p:nvSpPr>
        <p:spPr>
          <a:xfrm>
            <a:off x="4648200" y="1526650"/>
            <a:ext cx="4038600" cy="2504662"/>
          </a:xfrm>
        </p:spPr>
        <p:txBody>
          <a:bodyPr/>
          <a:lstStyle/>
          <a:p>
            <a:pPr marL="342900" indent="-342900">
              <a:buFont typeface="Arial" panose="020B0604020202020204" pitchFamily="34" charset="0"/>
              <a:buChar char="•"/>
            </a:pPr>
            <a:r>
              <a:rPr lang="en-US" sz="1800" dirty="0" smtClean="0"/>
              <a:t>City </a:t>
            </a:r>
            <a:r>
              <a:rPr lang="en-US" sz="1800" dirty="0"/>
              <a:t>owns and operates the network infrastructure. </a:t>
            </a:r>
            <a:endParaRPr lang="en-US" sz="1800" dirty="0" smtClean="0"/>
          </a:p>
          <a:p>
            <a:pPr marL="342900" indent="-342900">
              <a:buFont typeface="Arial" panose="020B0604020202020204" pitchFamily="34" charset="0"/>
              <a:buChar char="•"/>
            </a:pPr>
            <a:r>
              <a:rPr lang="en-US" sz="1800" dirty="0" smtClean="0"/>
              <a:t>Lit </a:t>
            </a:r>
            <a:r>
              <a:rPr lang="en-US" sz="1800" dirty="0"/>
              <a:t>bandwidth is provided in an open market to </a:t>
            </a:r>
            <a:r>
              <a:rPr lang="en-US" sz="1800" dirty="0" smtClean="0"/>
              <a:t>Private Providers </a:t>
            </a:r>
            <a:r>
              <a:rPr lang="en-US" sz="1800" dirty="0"/>
              <a:t>to add value. </a:t>
            </a:r>
            <a:endParaRPr lang="en-US" sz="1800" dirty="0" smtClean="0"/>
          </a:p>
          <a:p>
            <a:pPr marL="342900" indent="-342900">
              <a:buFont typeface="Arial" panose="020B0604020202020204" pitchFamily="34" charset="0"/>
              <a:buChar char="•"/>
            </a:pPr>
            <a:r>
              <a:rPr lang="en-US" sz="1800" dirty="0" smtClean="0"/>
              <a:t>The </a:t>
            </a:r>
            <a:r>
              <a:rPr lang="en-US" sz="1800" dirty="0"/>
              <a:t>City remains neutral and offers transparent </a:t>
            </a:r>
            <a:r>
              <a:rPr lang="en-US" sz="1800" dirty="0" smtClean="0"/>
              <a:t>pricing to all Private Providers</a:t>
            </a:r>
            <a:endParaRPr lang="en-US" sz="1800"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11</a:t>
            </a:fld>
            <a:endParaRPr lang="en-US" dirty="0"/>
          </a:p>
        </p:txBody>
      </p:sp>
      <p:pic>
        <p:nvPicPr>
          <p:cNvPr id="11"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0069" y="1208598"/>
            <a:ext cx="4311688"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836750" y="4339779"/>
            <a:ext cx="5581817" cy="307777"/>
          </a:xfrm>
          <a:prstGeom prst="rect">
            <a:avLst/>
          </a:prstGeom>
        </p:spPr>
        <p:txBody>
          <a:bodyPr wrap="square">
            <a:spAutoFit/>
          </a:bodyPr>
          <a:lstStyle/>
          <a:p>
            <a:r>
              <a:rPr lang="en-US" sz="1400" dirty="0" smtClean="0">
                <a:solidFill>
                  <a:schemeClr val="tx1">
                    <a:lumMod val="50000"/>
                    <a:lumOff val="50000"/>
                  </a:schemeClr>
                </a:solidFill>
              </a:rPr>
              <a:t>Danville, VA</a:t>
            </a:r>
            <a:r>
              <a:rPr lang="en-US" sz="1400" dirty="0">
                <a:solidFill>
                  <a:schemeClr val="tx1">
                    <a:lumMod val="50000"/>
                    <a:lumOff val="50000"/>
                  </a:schemeClr>
                </a:solidFill>
              </a:rPr>
              <a:t>		</a:t>
            </a:r>
            <a:r>
              <a:rPr lang="en-US" sz="1400" dirty="0" smtClean="0">
                <a:solidFill>
                  <a:schemeClr val="tx1">
                    <a:lumMod val="50000"/>
                    <a:lumOff val="50000"/>
                  </a:schemeClr>
                </a:solidFill>
              </a:rPr>
              <a:t>Palm Coast, FL</a:t>
            </a:r>
            <a:r>
              <a:rPr lang="en-US" sz="1400" dirty="0">
                <a:solidFill>
                  <a:schemeClr val="tx1">
                    <a:lumMod val="50000"/>
                    <a:lumOff val="50000"/>
                  </a:schemeClr>
                </a:solidFill>
              </a:rPr>
              <a:t>		</a:t>
            </a:r>
            <a:r>
              <a:rPr lang="en-US" sz="1400" dirty="0" smtClean="0">
                <a:solidFill>
                  <a:schemeClr val="tx1">
                    <a:lumMod val="50000"/>
                    <a:lumOff val="50000"/>
                  </a:schemeClr>
                </a:solidFill>
              </a:rPr>
              <a:t>Provo, UT</a:t>
            </a:r>
            <a:endParaRPr lang="en-US" sz="1400" dirty="0">
              <a:solidFill>
                <a:schemeClr val="tx1">
                  <a:lumMod val="50000"/>
                  <a:lumOff val="50000"/>
                </a:schemeClr>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960" y="3963124"/>
            <a:ext cx="914400" cy="62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31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41" y="402771"/>
            <a:ext cx="7736330" cy="438994"/>
          </a:xfrm>
        </p:spPr>
        <p:txBody>
          <a:bodyPr/>
          <a:lstStyle/>
          <a:p>
            <a:r>
              <a:rPr lang="en-US" dirty="0" smtClean="0"/>
              <a:t>Public Private Partnership (P3)</a:t>
            </a:r>
            <a:endParaRPr lang="en-US" dirty="0"/>
          </a:p>
        </p:txBody>
      </p:sp>
      <p:sp>
        <p:nvSpPr>
          <p:cNvPr id="7" name="Content Placeholder 6"/>
          <p:cNvSpPr>
            <a:spLocks noGrp="1"/>
          </p:cNvSpPr>
          <p:nvPr>
            <p:ph sz="half" idx="2"/>
          </p:nvPr>
        </p:nvSpPr>
        <p:spPr>
          <a:xfrm>
            <a:off x="357808" y="1367129"/>
            <a:ext cx="5041127" cy="3077650"/>
          </a:xfrm>
        </p:spPr>
        <p:txBody>
          <a:bodyPr/>
          <a:lstStyle/>
          <a:p>
            <a:endParaRPr lang="en-US" sz="1600" dirty="0"/>
          </a:p>
          <a:p>
            <a:pPr marL="285750" indent="-285750">
              <a:buFont typeface="Arial" panose="020B0604020202020204" pitchFamily="34" charset="0"/>
              <a:buChar char="•"/>
            </a:pPr>
            <a:r>
              <a:rPr lang="en-US" sz="1600" dirty="0"/>
              <a:t>Newest model – very few cases of networks today permanently using the model.  Most are in various stages of </a:t>
            </a:r>
            <a:r>
              <a:rPr lang="en-US" sz="1600" dirty="0" smtClean="0"/>
              <a:t>negotiation</a:t>
            </a:r>
          </a:p>
          <a:p>
            <a:pPr marL="285750" indent="-285750">
              <a:buFont typeface="Arial" panose="020B0604020202020204" pitchFamily="34" charset="0"/>
              <a:buChar char="•"/>
            </a:pPr>
            <a:r>
              <a:rPr lang="en-US" sz="1600" dirty="0" smtClean="0"/>
              <a:t>City assists in building fiber infrastructure with the broadband provider to implement and operate network</a:t>
            </a:r>
            <a:endParaRPr lang="en-US" sz="1600" dirty="0"/>
          </a:p>
          <a:p>
            <a:pPr marL="285750" indent="-285750">
              <a:buFont typeface="Arial" panose="020B0604020202020204" pitchFamily="34" charset="0"/>
              <a:buChar char="•"/>
            </a:pPr>
            <a:r>
              <a:rPr lang="en-US" sz="1600" dirty="0" smtClean="0"/>
              <a:t>Varying </a:t>
            </a:r>
            <a:r>
              <a:rPr lang="en-US" sz="1600" dirty="0"/>
              <a:t>degrees of </a:t>
            </a:r>
            <a:r>
              <a:rPr lang="en-US" sz="1600" dirty="0" smtClean="0"/>
              <a:t>risk and reward </a:t>
            </a:r>
            <a:r>
              <a:rPr lang="en-US" sz="1600" dirty="0"/>
              <a:t>(viable partner, financial, regulatory and funding)</a:t>
            </a:r>
          </a:p>
          <a:p>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12</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217" y="1915436"/>
            <a:ext cx="2536497"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836750" y="4339779"/>
            <a:ext cx="5581817" cy="307777"/>
          </a:xfrm>
          <a:prstGeom prst="rect">
            <a:avLst/>
          </a:prstGeom>
        </p:spPr>
        <p:txBody>
          <a:bodyPr wrap="square">
            <a:spAutoFit/>
          </a:bodyPr>
          <a:lstStyle/>
          <a:p>
            <a:r>
              <a:rPr lang="en-US" sz="1400" dirty="0" smtClean="0">
                <a:solidFill>
                  <a:schemeClr val="tx1">
                    <a:lumMod val="50000"/>
                    <a:lumOff val="50000"/>
                  </a:schemeClr>
                </a:solidFill>
              </a:rPr>
              <a:t>Davenport, IA</a:t>
            </a:r>
            <a:r>
              <a:rPr lang="en-US" sz="1400" dirty="0">
                <a:solidFill>
                  <a:schemeClr val="tx1">
                    <a:lumMod val="50000"/>
                    <a:lumOff val="50000"/>
                  </a:schemeClr>
                </a:solidFill>
              </a:rPr>
              <a:t>		</a:t>
            </a:r>
            <a:r>
              <a:rPr lang="en-US" sz="1400" dirty="0" smtClean="0">
                <a:solidFill>
                  <a:schemeClr val="tx1">
                    <a:lumMod val="50000"/>
                    <a:lumOff val="50000"/>
                  </a:schemeClr>
                </a:solidFill>
              </a:rPr>
              <a:t>Westminster, MD</a:t>
            </a:r>
            <a:r>
              <a:rPr lang="en-US" sz="1400" dirty="0">
                <a:solidFill>
                  <a:schemeClr val="tx1">
                    <a:lumMod val="50000"/>
                    <a:lumOff val="50000"/>
                  </a:schemeClr>
                </a:solidFill>
              </a:rPr>
              <a:t>		</a:t>
            </a:r>
            <a:r>
              <a:rPr lang="en-US" sz="1400" dirty="0" smtClean="0">
                <a:solidFill>
                  <a:schemeClr val="tx1">
                    <a:lumMod val="50000"/>
                    <a:lumOff val="50000"/>
                  </a:schemeClr>
                </a:solidFill>
              </a:rPr>
              <a:t>	Missouri</a:t>
            </a:r>
            <a:endParaRPr lang="en-US" sz="1400" dirty="0">
              <a:solidFill>
                <a:schemeClr val="tx1">
                  <a:lumMod val="50000"/>
                  <a:lumOff val="50000"/>
                </a:schemeClr>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659" y="3582015"/>
            <a:ext cx="816098" cy="54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757" y="3582015"/>
            <a:ext cx="788012" cy="53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769" y="3582015"/>
            <a:ext cx="707666" cy="52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67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a:t>
            </a:r>
            <a:endParaRPr lang="en-US" dirty="0"/>
          </a:p>
        </p:txBody>
      </p:sp>
      <p:sp>
        <p:nvSpPr>
          <p:cNvPr id="6" name="Content Placeholder 5"/>
          <p:cNvSpPr>
            <a:spLocks noGrp="1"/>
          </p:cNvSpPr>
          <p:nvPr>
            <p:ph sz="half" idx="2"/>
          </p:nvPr>
        </p:nvSpPr>
        <p:spPr>
          <a:xfrm>
            <a:off x="3963153" y="1240002"/>
            <a:ext cx="4612329" cy="2145620"/>
          </a:xfrm>
        </p:spPr>
        <p:txBody>
          <a:bodyPr/>
          <a:lstStyle/>
          <a:p>
            <a:pPr marL="285750" indent="-285750">
              <a:buFont typeface="Arial" panose="020B0604020202020204" pitchFamily="34" charset="0"/>
              <a:buChar char="•"/>
            </a:pPr>
            <a:r>
              <a:rPr lang="en-US" sz="1600" dirty="0"/>
              <a:t>Enables the City to improve services but requires the City to compete with broadband providers and operate the </a:t>
            </a:r>
            <a:r>
              <a:rPr lang="en-US" sz="1600" dirty="0" smtClean="0"/>
              <a:t>network</a:t>
            </a:r>
            <a:endParaRPr lang="en-US" sz="1600" dirty="0"/>
          </a:p>
          <a:p>
            <a:pPr marL="285750" indent="-285750">
              <a:buFont typeface="Arial" panose="020B0604020202020204" pitchFamily="34" charset="0"/>
              <a:buChar char="•"/>
            </a:pPr>
            <a:r>
              <a:rPr lang="en-US" sz="1600" dirty="0"/>
              <a:t>Requires significant investment and operational </a:t>
            </a:r>
            <a:r>
              <a:rPr lang="en-US" sz="1600" dirty="0" smtClean="0"/>
              <a:t>capabilities</a:t>
            </a:r>
            <a:endParaRPr lang="en-US" sz="1600" dirty="0"/>
          </a:p>
          <a:p>
            <a:pPr marL="285750" indent="-285750">
              <a:buFont typeface="Arial" panose="020B0604020202020204" pitchFamily="34" charset="0"/>
              <a:buChar char="•"/>
            </a:pPr>
            <a:r>
              <a:rPr lang="en-US" sz="1600" dirty="0"/>
              <a:t>Can include internet, TV, phone and other value-added services</a:t>
            </a:r>
          </a:p>
          <a:p>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13</a:t>
            </a:fld>
            <a:endParaRPr lang="en-US" dirty="0"/>
          </a:p>
        </p:txBody>
      </p:sp>
      <p:pic>
        <p:nvPicPr>
          <p:cNvPr id="8"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2982" y="1359675"/>
            <a:ext cx="3494598" cy="278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685" y="3272860"/>
            <a:ext cx="2029279" cy="99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03080" y="4411340"/>
            <a:ext cx="7887696" cy="307777"/>
          </a:xfrm>
          <a:prstGeom prst="rect">
            <a:avLst/>
          </a:prstGeom>
        </p:spPr>
        <p:txBody>
          <a:bodyPr wrap="square">
            <a:spAutoFit/>
          </a:bodyPr>
          <a:lstStyle/>
          <a:p>
            <a:r>
              <a:rPr lang="en-US" sz="1400" dirty="0" smtClean="0">
                <a:solidFill>
                  <a:schemeClr val="tx1">
                    <a:lumMod val="50000"/>
                    <a:lumOff val="50000"/>
                  </a:schemeClr>
                </a:solidFill>
              </a:rPr>
              <a:t>Fort Pierce, FL</a:t>
            </a:r>
            <a:r>
              <a:rPr lang="en-US" sz="1400" dirty="0">
                <a:solidFill>
                  <a:schemeClr val="tx1">
                    <a:lumMod val="50000"/>
                    <a:lumOff val="50000"/>
                  </a:schemeClr>
                </a:solidFill>
              </a:rPr>
              <a:t>		</a:t>
            </a:r>
            <a:r>
              <a:rPr lang="en-US" sz="1400" dirty="0" smtClean="0">
                <a:solidFill>
                  <a:schemeClr val="tx1">
                    <a:lumMod val="50000"/>
                    <a:lumOff val="50000"/>
                  </a:schemeClr>
                </a:solidFill>
              </a:rPr>
              <a:t>Hudson, OH</a:t>
            </a:r>
            <a:r>
              <a:rPr lang="en-US" sz="1400" dirty="0">
                <a:solidFill>
                  <a:schemeClr val="tx1">
                    <a:lumMod val="50000"/>
                    <a:lumOff val="50000"/>
                  </a:schemeClr>
                </a:solidFill>
              </a:rPr>
              <a:t>		</a:t>
            </a:r>
            <a:r>
              <a:rPr lang="en-US" sz="1400" dirty="0" smtClean="0">
                <a:solidFill>
                  <a:schemeClr val="tx1">
                    <a:lumMod val="50000"/>
                    <a:lumOff val="50000"/>
                  </a:schemeClr>
                </a:solidFill>
              </a:rPr>
              <a:t>Bristol, VA		Ashland, OR	Morristown, TN</a:t>
            </a:r>
            <a:endParaRPr lang="en-US" sz="1400" dirty="0">
              <a:solidFill>
                <a:schemeClr val="tx1">
                  <a:lumMod val="50000"/>
                  <a:lumOff val="50000"/>
                </a:schemeClr>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1625" y="3640855"/>
            <a:ext cx="1059882" cy="64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30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146" y="311582"/>
            <a:ext cx="5789048" cy="438994"/>
          </a:xfrm>
        </p:spPr>
        <p:txBody>
          <a:bodyPr/>
          <a:lstStyle/>
          <a:p>
            <a:r>
              <a:rPr lang="en-US" dirty="0" smtClean="0"/>
              <a:t>Broadband Case Studies &amp; Benchmarking Analysis</a:t>
            </a: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14</a:t>
            </a:fld>
            <a:endParaRPr lang="en-US" dirty="0"/>
          </a:p>
        </p:txBody>
      </p:sp>
      <p:sp>
        <p:nvSpPr>
          <p:cNvPr id="5" name="Rectangle 4"/>
          <p:cNvSpPr/>
          <p:nvPr/>
        </p:nvSpPr>
        <p:spPr>
          <a:xfrm>
            <a:off x="247135" y="1048071"/>
            <a:ext cx="8707395" cy="3123932"/>
          </a:xfrm>
          <a:prstGeom prst="rect">
            <a:avLst/>
          </a:prstGeom>
        </p:spPr>
        <p:txBody>
          <a:bodyPr wrap="square">
            <a:spAutoFit/>
          </a:bodyPr>
          <a:lstStyle/>
          <a:p>
            <a:pPr algn="ctr"/>
            <a:r>
              <a:rPr lang="en-US" sz="2000" b="1" dirty="0"/>
              <a:t>Current </a:t>
            </a:r>
            <a:r>
              <a:rPr lang="en-US" sz="2000" b="1" dirty="0" smtClean="0"/>
              <a:t>City Activity</a:t>
            </a:r>
            <a:endParaRPr lang="en-US" sz="2000" b="1" dirty="0"/>
          </a:p>
          <a:p>
            <a:pPr algn="ctr"/>
            <a:endParaRPr lang="en-US" sz="1500" b="1" dirty="0">
              <a:cs typeface="Arial" panose="020B0604020202020204" pitchFamily="34" charset="0"/>
            </a:endParaRPr>
          </a:p>
          <a:p>
            <a:pPr marL="800100" lvl="1" indent="-342900">
              <a:buFont typeface="Arial"/>
              <a:buChar char="•"/>
            </a:pPr>
            <a:r>
              <a:rPr lang="en-US" dirty="0">
                <a:ea typeface="ＭＳ Ｐゴシック" charset="0"/>
                <a:cs typeface="Century Gothic"/>
              </a:rPr>
              <a:t>The City currently partners with Platte River Power Authority (PRPA) and Colorado State University in dark fiber leasing</a:t>
            </a:r>
          </a:p>
          <a:p>
            <a:pPr marL="800100" lvl="1" indent="-342900">
              <a:buFont typeface="Arial"/>
              <a:buChar char="•"/>
            </a:pPr>
            <a:endParaRPr lang="en-US" dirty="0">
              <a:ea typeface="ＭＳ Ｐゴシック" charset="0"/>
              <a:cs typeface="Century Gothic"/>
            </a:endParaRPr>
          </a:p>
          <a:p>
            <a:pPr marL="800100" lvl="1" indent="-342900">
              <a:buFont typeface="Arial"/>
              <a:buChar char="•"/>
            </a:pPr>
            <a:r>
              <a:rPr lang="en-US" dirty="0" smtClean="0">
                <a:ea typeface="ＭＳ Ｐゴシック" charset="0"/>
                <a:cs typeface="Century Gothic"/>
              </a:rPr>
              <a:t>Member </a:t>
            </a:r>
            <a:r>
              <a:rPr lang="en-US" dirty="0">
                <a:ea typeface="ＭＳ Ｐゴシック" charset="0"/>
                <a:cs typeface="Century Gothic"/>
              </a:rPr>
              <a:t>of the Fort Collins Community Network (FCCN) </a:t>
            </a:r>
            <a:r>
              <a:rPr lang="en-US" dirty="0" smtClean="0">
                <a:ea typeface="ＭＳ Ｐゴシック" charset="0"/>
                <a:cs typeface="Century Gothic"/>
              </a:rPr>
              <a:t>a </a:t>
            </a:r>
            <a:r>
              <a:rPr lang="en-US" dirty="0">
                <a:ea typeface="ＭＳ Ｐゴシック" charset="0"/>
                <a:cs typeface="Century Gothic"/>
              </a:rPr>
              <a:t>consortium of public-sector </a:t>
            </a:r>
            <a:r>
              <a:rPr lang="en-US" dirty="0" smtClean="0">
                <a:ea typeface="ＭＳ Ｐゴシック" charset="0"/>
                <a:cs typeface="Century Gothic"/>
              </a:rPr>
              <a:t>partners</a:t>
            </a:r>
          </a:p>
          <a:p>
            <a:pPr marL="800100" lvl="1" indent="-342900">
              <a:buFont typeface="Arial"/>
              <a:buChar char="•"/>
            </a:pPr>
            <a:endParaRPr lang="en-US" dirty="0" smtClean="0">
              <a:ea typeface="ＭＳ Ｐゴシック" charset="0"/>
              <a:cs typeface="Century Gothic"/>
            </a:endParaRPr>
          </a:p>
          <a:p>
            <a:pPr marL="800100" lvl="1" indent="-342900">
              <a:buFont typeface="Arial"/>
              <a:buChar char="•"/>
            </a:pPr>
            <a:r>
              <a:rPr lang="en-US" dirty="0" smtClean="0">
                <a:ea typeface="ＭＳ Ｐゴシック" charset="0"/>
                <a:cs typeface="Century Gothic"/>
              </a:rPr>
              <a:t>Since </a:t>
            </a:r>
            <a:r>
              <a:rPr lang="en-US" dirty="0">
                <a:ea typeface="ＭＳ Ｐゴシック" charset="0"/>
                <a:cs typeface="Century Gothic"/>
              </a:rPr>
              <a:t>2014, Light and Power Utility has installed standardized communication conduit within electric duct banks</a:t>
            </a:r>
          </a:p>
          <a:p>
            <a:pPr marL="857250" lvl="2"/>
            <a:endParaRPr lang="en-US" dirty="0" smtClean="0">
              <a:ea typeface="ＭＳ Ｐゴシック" charset="0"/>
              <a:cs typeface="Century Gothic"/>
            </a:endParaRPr>
          </a:p>
        </p:txBody>
      </p:sp>
    </p:spTree>
    <p:extLst>
      <p:ext uri="{BB962C8B-B14F-4D97-AF65-F5344CB8AC3E}">
        <p14:creationId xmlns:p14="http://schemas.microsoft.com/office/powerpoint/2010/main" val="42331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38" y="291353"/>
            <a:ext cx="8323056" cy="438994"/>
          </a:xfrm>
        </p:spPr>
        <p:txBody>
          <a:bodyPr/>
          <a:lstStyle/>
          <a:p>
            <a:r>
              <a:rPr lang="en-US" dirty="0" smtClean="0"/>
              <a:t>Broadband Case Studies &amp; </a:t>
            </a:r>
            <a:br>
              <a:rPr lang="en-US" dirty="0" smtClean="0"/>
            </a:br>
            <a:r>
              <a:rPr lang="en-US" dirty="0" smtClean="0"/>
              <a:t>Benchmarking Analysis</a:t>
            </a:r>
            <a:endParaRPr lang="en-US" dirty="0"/>
          </a:p>
        </p:txBody>
      </p:sp>
      <p:sp>
        <p:nvSpPr>
          <p:cNvPr id="3" name="Content Placeholder 2"/>
          <p:cNvSpPr>
            <a:spLocks noGrp="1"/>
          </p:cNvSpPr>
          <p:nvPr>
            <p:ph idx="1"/>
          </p:nvPr>
        </p:nvSpPr>
        <p:spPr>
          <a:xfrm>
            <a:off x="367430" y="1017767"/>
            <a:ext cx="8310838" cy="3584807"/>
          </a:xfrm>
        </p:spPr>
        <p:txBody>
          <a:bodyPr/>
          <a:lstStyle/>
          <a:p>
            <a:pPr marL="342900" indent="-342900">
              <a:buFont typeface="Arial" panose="020B0604020202020204" pitchFamily="34" charset="0"/>
              <a:buChar char="•"/>
            </a:pPr>
            <a:r>
              <a:rPr lang="en-US" sz="1800" dirty="0" smtClean="0"/>
              <a:t>Public policy should be implemented into any business model moving forward</a:t>
            </a:r>
            <a:endParaRPr lang="en-US" sz="800" dirty="0" smtClean="0"/>
          </a:p>
          <a:p>
            <a:pPr marL="342900" indent="-342900">
              <a:buFont typeface="Arial" panose="020B0604020202020204" pitchFamily="34" charset="0"/>
              <a:buChar char="•"/>
            </a:pPr>
            <a:r>
              <a:rPr lang="en-US" sz="1800" dirty="0" smtClean="0"/>
              <a:t>Universal access has already been identified in the City’s Strategic Plan, so “business only” retail model is not preferred</a:t>
            </a:r>
          </a:p>
          <a:p>
            <a:pPr marL="342900" indent="-342900">
              <a:buFont typeface="Arial" panose="020B0604020202020204" pitchFamily="34" charset="0"/>
              <a:buChar char="•"/>
            </a:pPr>
            <a:r>
              <a:rPr lang="en-US" sz="1800" dirty="0" smtClean="0"/>
              <a:t>Broadband expansions are generally phased over 3-5 years</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800" dirty="0"/>
          </a:p>
          <a:p>
            <a:pPr algn="ctr"/>
            <a:r>
              <a:rPr lang="en-US" sz="1800" b="1" dirty="0" smtClean="0"/>
              <a:t>Recommendation for Further Evaluation</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1800" dirty="0" smtClean="0"/>
              <a:t>Public Private Partnership (P3)</a:t>
            </a:r>
          </a:p>
          <a:p>
            <a:pPr marL="342900" indent="-342900">
              <a:buFont typeface="Arial" panose="020B0604020202020204" pitchFamily="34" charset="0"/>
              <a:buChar char="•"/>
            </a:pPr>
            <a:r>
              <a:rPr lang="en-US" sz="1800" dirty="0" smtClean="0"/>
              <a:t>Open Access</a:t>
            </a:r>
          </a:p>
          <a:p>
            <a:pPr marL="342900" indent="-342900">
              <a:buFont typeface="Arial" panose="020B0604020202020204" pitchFamily="34" charset="0"/>
              <a:buChar char="•"/>
            </a:pPr>
            <a:r>
              <a:rPr lang="en-US" sz="1800" dirty="0" smtClean="0"/>
              <a:t>Retail (to both residential and business) business models</a:t>
            </a:r>
            <a:endParaRPr lang="en-US" dirty="0" smtClean="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15</a:t>
            </a:fld>
            <a:endParaRPr lang="en-US" dirty="0"/>
          </a:p>
        </p:txBody>
      </p:sp>
    </p:spTree>
    <p:extLst>
      <p:ext uri="{BB962C8B-B14F-4D97-AF65-F5344CB8AC3E}">
        <p14:creationId xmlns:p14="http://schemas.microsoft.com/office/powerpoint/2010/main" val="289693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Market Analysis</a:t>
            </a:r>
            <a:endParaRPr lang="en-US" dirty="0"/>
          </a:p>
        </p:txBody>
      </p:sp>
      <p:sp>
        <p:nvSpPr>
          <p:cNvPr id="7" name="Slide Number Placeholder 6"/>
          <p:cNvSpPr>
            <a:spLocks noGrp="1"/>
          </p:cNvSpPr>
          <p:nvPr>
            <p:ph type="sldNum" sz="quarter" idx="12"/>
          </p:nvPr>
        </p:nvSpPr>
        <p:spPr/>
        <p:txBody>
          <a:bodyPr/>
          <a:lstStyle/>
          <a:p>
            <a:fld id="{6B336A68-D5C4-EF40-B998-6E375F9C805C}" type="slidenum">
              <a:rPr lang="en-US" smtClean="0"/>
              <a:pPr/>
              <a:t>16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01" y="1060300"/>
            <a:ext cx="2762283" cy="30287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72570" y="1227278"/>
            <a:ext cx="5764696" cy="1200329"/>
          </a:xfrm>
          <a:prstGeom prst="rect">
            <a:avLst/>
          </a:prstGeom>
          <a:noFill/>
        </p:spPr>
        <p:txBody>
          <a:bodyPr wrap="square" rtlCol="0">
            <a:spAutoFit/>
          </a:bodyPr>
          <a:lstStyle/>
          <a:p>
            <a:r>
              <a:rPr lang="en-US" dirty="0" smtClean="0"/>
              <a:t>Assessment </a:t>
            </a:r>
            <a:r>
              <a:rPr lang="en-US" dirty="0"/>
              <a:t>of the current </a:t>
            </a:r>
            <a:r>
              <a:rPr lang="en-US" dirty="0" smtClean="0"/>
              <a:t>Fort Collins broadband </a:t>
            </a:r>
            <a:r>
              <a:rPr lang="en-US" dirty="0"/>
              <a:t>market based on information gained through data collection and </a:t>
            </a:r>
            <a:r>
              <a:rPr lang="en-US" dirty="0" smtClean="0"/>
              <a:t>research to understand the existing landscape.</a:t>
            </a:r>
          </a:p>
        </p:txBody>
      </p:sp>
      <p:sp>
        <p:nvSpPr>
          <p:cNvPr id="2" name="Rectangle 1"/>
          <p:cNvSpPr/>
          <p:nvPr/>
        </p:nvSpPr>
        <p:spPr>
          <a:xfrm>
            <a:off x="3399795" y="2585076"/>
            <a:ext cx="5402300" cy="1600438"/>
          </a:xfrm>
          <a:prstGeom prst="rect">
            <a:avLst/>
          </a:prstGeom>
        </p:spPr>
        <p:txBody>
          <a:bodyPr wrap="square">
            <a:spAutoFit/>
          </a:bodyPr>
          <a:lstStyle/>
          <a:p>
            <a:pPr marL="285750" indent="-285750">
              <a:buFont typeface="Arial" panose="020B0604020202020204" pitchFamily="34" charset="0"/>
              <a:buChar char="•"/>
            </a:pPr>
            <a:r>
              <a:rPr lang="en-US" dirty="0" smtClean="0"/>
              <a:t>Input into </a:t>
            </a:r>
            <a:r>
              <a:rPr lang="en-US" dirty="0"/>
              <a:t>business models, financing structures, partnerships, services and participation levels for consideration in developing broadband strategy</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smtClean="0"/>
              <a:t>Risk reduction</a:t>
            </a:r>
            <a:endParaRPr lang="en-US" dirty="0"/>
          </a:p>
        </p:txBody>
      </p:sp>
    </p:spTree>
    <p:extLst>
      <p:ext uri="{BB962C8B-B14F-4D97-AF65-F5344CB8AC3E}">
        <p14:creationId xmlns:p14="http://schemas.microsoft.com/office/powerpoint/2010/main" val="202651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38" y="344534"/>
            <a:ext cx="8323056" cy="438994"/>
          </a:xfrm>
        </p:spPr>
        <p:txBody>
          <a:bodyPr/>
          <a:lstStyle/>
          <a:p>
            <a:r>
              <a:rPr lang="en-US" dirty="0" smtClean="0"/>
              <a:t>Current Provider &amp; Services </a:t>
            </a:r>
            <a:br>
              <a:rPr lang="en-US" dirty="0" smtClean="0"/>
            </a:br>
            <a:r>
              <a:rPr lang="en-US" dirty="0" smtClean="0"/>
              <a:t>in Fort Collins</a:t>
            </a: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17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93" y="1086939"/>
            <a:ext cx="8950352" cy="344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46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Analysis Findings</a:t>
            </a: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18</a:t>
            </a:fld>
            <a:endParaRPr lang="en-US" dirty="0"/>
          </a:p>
        </p:txBody>
      </p:sp>
      <p:sp>
        <p:nvSpPr>
          <p:cNvPr id="5" name="Rectangle 4"/>
          <p:cNvSpPr/>
          <p:nvPr/>
        </p:nvSpPr>
        <p:spPr>
          <a:xfrm>
            <a:off x="294199" y="916558"/>
            <a:ext cx="8484042" cy="2677656"/>
          </a:xfrm>
          <a:prstGeom prst="rect">
            <a:avLst/>
          </a:prstGeom>
        </p:spPr>
        <p:txBody>
          <a:bodyPr wrap="square">
            <a:spAutoFit/>
          </a:bodyPr>
          <a:lstStyle/>
          <a:p>
            <a:pPr marL="342900" indent="-342900">
              <a:lnSpc>
                <a:spcPct val="150000"/>
              </a:lnSpc>
              <a:buFont typeface="Arial" panose="020B0604020202020204" pitchFamily="34" charset="0"/>
              <a:buChar char="•"/>
            </a:pPr>
            <a:r>
              <a:rPr lang="en-US" sz="1600" dirty="0"/>
              <a:t>Most municipalities that pursue public broadband initiatives have populations of under 100,000</a:t>
            </a:r>
          </a:p>
          <a:p>
            <a:pPr marL="342900" indent="-342900">
              <a:lnSpc>
                <a:spcPct val="150000"/>
              </a:lnSpc>
              <a:buFont typeface="Arial" panose="020B0604020202020204" pitchFamily="34" charset="0"/>
              <a:buChar char="•"/>
            </a:pPr>
            <a:r>
              <a:rPr lang="en-US" sz="1600" dirty="0" smtClean="0"/>
              <a:t>High </a:t>
            </a:r>
            <a:r>
              <a:rPr lang="en-US" sz="1600" dirty="0"/>
              <a:t>subscribership can influence the viable options </a:t>
            </a:r>
            <a:endParaRPr lang="en-US" sz="1600" dirty="0" smtClean="0"/>
          </a:p>
          <a:p>
            <a:pPr marL="342900" indent="-342900">
              <a:lnSpc>
                <a:spcPct val="150000"/>
              </a:lnSpc>
              <a:buFont typeface="Arial" panose="020B0604020202020204" pitchFamily="34" charset="0"/>
              <a:buChar char="•"/>
            </a:pPr>
            <a:r>
              <a:rPr lang="en-US" sz="1600" dirty="0" smtClean="0"/>
              <a:t>Lack of affordable </a:t>
            </a:r>
            <a:r>
              <a:rPr lang="en-US" sz="1600" dirty="0"/>
              <a:t>fiber products for small/medium businesses creates opportunity</a:t>
            </a:r>
          </a:p>
          <a:p>
            <a:pPr marL="342900" indent="-342900">
              <a:lnSpc>
                <a:spcPct val="150000"/>
              </a:lnSpc>
              <a:buFont typeface="Arial" panose="020B0604020202020204" pitchFamily="34" charset="0"/>
              <a:buChar char="•"/>
            </a:pPr>
            <a:r>
              <a:rPr lang="en-US" sz="1600" dirty="0" smtClean="0"/>
              <a:t>Alignment </a:t>
            </a:r>
            <a:r>
              <a:rPr lang="en-US" sz="1600" dirty="0"/>
              <a:t>with City’s capabilities should be evaluated</a:t>
            </a:r>
          </a:p>
          <a:p>
            <a:pPr marL="342900" indent="-342900">
              <a:lnSpc>
                <a:spcPct val="150000"/>
              </a:lnSpc>
              <a:buFont typeface="Arial" panose="020B0604020202020204" pitchFamily="34" charset="0"/>
              <a:buChar char="•"/>
            </a:pPr>
            <a:r>
              <a:rPr lang="en-US" sz="1600" dirty="0"/>
              <a:t>Multiple providers in the market could facilitate public private partnerships or open-access</a:t>
            </a:r>
          </a:p>
        </p:txBody>
      </p:sp>
    </p:spTree>
    <p:extLst>
      <p:ext uri="{BB962C8B-B14F-4D97-AF65-F5344CB8AC3E}">
        <p14:creationId xmlns:p14="http://schemas.microsoft.com/office/powerpoint/2010/main" val="399456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Analysis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Fort </a:t>
            </a:r>
            <a:r>
              <a:rPr lang="en-US" sz="1800" dirty="0"/>
              <a:t>Collins is </a:t>
            </a:r>
            <a:r>
              <a:rPr lang="en-US" sz="1800" dirty="0" smtClean="0"/>
              <a:t>#18 in </a:t>
            </a:r>
            <a:r>
              <a:rPr lang="en-US" sz="1800" dirty="0"/>
              <a:t>governing.com’s annual list of “America’s Most Connected </a:t>
            </a:r>
            <a:r>
              <a:rPr lang="en-US" sz="1800" dirty="0" smtClean="0"/>
              <a:t>Cities”</a:t>
            </a:r>
          </a:p>
          <a:p>
            <a:endParaRPr lang="en-US" sz="1800" dirty="0"/>
          </a:p>
          <a:p>
            <a:pPr marL="285750" indent="-285750">
              <a:buFont typeface="Arial" panose="020B0604020202020204" pitchFamily="34" charset="0"/>
              <a:buChar char="•"/>
            </a:pPr>
            <a:r>
              <a:rPr lang="en-US" sz="1800" dirty="0" smtClean="0"/>
              <a:t>Fort </a:t>
            </a:r>
            <a:r>
              <a:rPr lang="en-US" sz="1800" dirty="0"/>
              <a:t>Collins has a 91.4% Internet subscribership rate, indicating that 91.4% </a:t>
            </a:r>
            <a:endParaRPr lang="en-US" sz="1800" dirty="0" smtClean="0"/>
          </a:p>
          <a:p>
            <a:r>
              <a:rPr lang="en-US" sz="1800" dirty="0" smtClean="0"/>
              <a:t>    of local households </a:t>
            </a:r>
            <a:r>
              <a:rPr lang="en-US" sz="1800" dirty="0"/>
              <a:t>have at least one wired broadband connection</a:t>
            </a:r>
          </a:p>
          <a:p>
            <a:pPr lvl="1"/>
            <a:r>
              <a:rPr lang="en-US" sz="1800" dirty="0">
                <a:solidFill>
                  <a:schemeClr val="tx1"/>
                </a:solidFill>
              </a:rPr>
              <a:t>Issues with speed, reliability and price still exist</a:t>
            </a:r>
          </a:p>
          <a:p>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19</a:t>
            </a:fld>
            <a:endParaRPr lang="en-US" dirty="0"/>
          </a:p>
        </p:txBody>
      </p:sp>
      <p:sp>
        <p:nvSpPr>
          <p:cNvPr id="5" name="Rectangle 4"/>
          <p:cNvSpPr/>
          <p:nvPr/>
        </p:nvSpPr>
        <p:spPr>
          <a:xfrm>
            <a:off x="429369" y="3779858"/>
            <a:ext cx="8285259" cy="646331"/>
          </a:xfrm>
          <a:prstGeom prst="rect">
            <a:avLst/>
          </a:prstGeom>
        </p:spPr>
        <p:txBody>
          <a:bodyPr wrap="square">
            <a:spAutoFit/>
          </a:bodyPr>
          <a:lstStyle/>
          <a:p>
            <a:r>
              <a:rPr lang="en-US" dirty="0"/>
              <a:t>http://www.governing.com/topics/transportation-infrastructure/gov-most-connected-cities-2013-internet-adoption-report.html</a:t>
            </a:r>
          </a:p>
        </p:txBody>
      </p:sp>
    </p:spTree>
    <p:extLst>
      <p:ext uri="{BB962C8B-B14F-4D97-AF65-F5344CB8AC3E}">
        <p14:creationId xmlns:p14="http://schemas.microsoft.com/office/powerpoint/2010/main" val="328547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Direction Sought</a:t>
            </a:r>
            <a:endParaRPr lang="en-US" dirty="0"/>
          </a:p>
        </p:txBody>
      </p:sp>
      <p:sp>
        <p:nvSpPr>
          <p:cNvPr id="3" name="Content Placeholder 2"/>
          <p:cNvSpPr>
            <a:spLocks noGrp="1"/>
          </p:cNvSpPr>
          <p:nvPr>
            <p:ph idx="1"/>
          </p:nvPr>
        </p:nvSpPr>
        <p:spPr>
          <a:xfrm>
            <a:off x="423090" y="1167916"/>
            <a:ext cx="8310838" cy="2115973"/>
          </a:xfrm>
        </p:spPr>
        <p:txBody>
          <a:bodyPr/>
          <a:lstStyle/>
          <a:p>
            <a:pPr marL="457200" indent="-457200">
              <a:buFont typeface="+mj-lt"/>
              <a:buAutoNum type="arabicPeriod"/>
            </a:pPr>
            <a:r>
              <a:rPr lang="en-US" dirty="0" smtClean="0"/>
              <a:t>Is Council in support of the proposed timeline and next steps moving forward?</a:t>
            </a:r>
          </a:p>
          <a:p>
            <a:pPr marL="342900" indent="-342900">
              <a:buFont typeface="+mj-lt"/>
              <a:buAutoNum type="arabicPeriod"/>
            </a:pPr>
            <a:endParaRPr lang="en-US" sz="600" dirty="0" smtClean="0"/>
          </a:p>
          <a:p>
            <a:pPr marL="457200" indent="-457200">
              <a:buFont typeface="+mj-lt"/>
              <a:buAutoNum type="arabicPeriod"/>
            </a:pPr>
            <a:r>
              <a:rPr lang="en-US" dirty="0" smtClean="0"/>
              <a:t>Is </a:t>
            </a:r>
            <a:r>
              <a:rPr lang="en-US" dirty="0"/>
              <a:t>Council supportive of the broadband team’s investigation of the </a:t>
            </a:r>
            <a:r>
              <a:rPr lang="en-US" dirty="0" smtClean="0"/>
              <a:t>business strategies proposed?</a:t>
            </a:r>
          </a:p>
          <a:p>
            <a:pPr marL="1200150" lvl="1" indent="-457200">
              <a:buFont typeface="Wingdings" panose="05000000000000000000" pitchFamily="2" charset="2"/>
              <a:buChar char="v"/>
            </a:pPr>
            <a:r>
              <a:rPr lang="en-US" sz="1800" dirty="0" smtClean="0"/>
              <a:t>Models</a:t>
            </a:r>
          </a:p>
          <a:p>
            <a:pPr marL="1600200" lvl="2" indent="-457200">
              <a:buFont typeface="Wingdings" panose="05000000000000000000" pitchFamily="2" charset="2"/>
              <a:buChar char="§"/>
            </a:pPr>
            <a:r>
              <a:rPr lang="en-US" sz="1600" dirty="0" smtClean="0"/>
              <a:t>Open Access, Retail</a:t>
            </a:r>
            <a:endParaRPr lang="en-US" sz="1600" dirty="0"/>
          </a:p>
          <a:p>
            <a:pPr marL="1200150" lvl="1" indent="-457200">
              <a:buFont typeface="Wingdings" panose="05000000000000000000" pitchFamily="2" charset="2"/>
              <a:buChar char="v"/>
            </a:pPr>
            <a:r>
              <a:rPr lang="en-US" sz="1800" dirty="0" smtClean="0"/>
              <a:t>Delivery</a:t>
            </a:r>
          </a:p>
          <a:p>
            <a:pPr marL="1428750" lvl="2" indent="-285750">
              <a:buFont typeface="Wingdings" panose="05000000000000000000" pitchFamily="2" charset="2"/>
              <a:buChar char="§"/>
            </a:pPr>
            <a:r>
              <a:rPr lang="en-US" sz="1600" dirty="0" smtClean="0"/>
              <a:t>Public/Private Partnership, City only</a:t>
            </a:r>
          </a:p>
          <a:p>
            <a:pPr marL="1428750" lvl="2" indent="-285750">
              <a:buFont typeface="Wingdings" panose="05000000000000000000" pitchFamily="2" charset="2"/>
              <a:buChar char="§"/>
            </a:pPr>
            <a:endParaRPr lang="en-US" sz="700" dirty="0" smtClean="0"/>
          </a:p>
          <a:p>
            <a:pPr marL="457200" indent="-457200">
              <a:buFont typeface="+mj-lt"/>
              <a:buAutoNum type="arabicPeriod"/>
            </a:pPr>
            <a:r>
              <a:rPr lang="en-US" dirty="0" smtClean="0"/>
              <a:t>What additional information does Council need?</a:t>
            </a: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2</a:t>
            </a:fld>
            <a:endParaRPr lang="en-US" dirty="0"/>
          </a:p>
        </p:txBody>
      </p:sp>
    </p:spTree>
    <p:extLst>
      <p:ext uri="{BB962C8B-B14F-4D97-AF65-F5344CB8AC3E}">
        <p14:creationId xmlns:p14="http://schemas.microsoft.com/office/powerpoint/2010/main" val="397191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Moody Report – Key Factors</a:t>
            </a:r>
            <a:endParaRPr lang="en-US" dirty="0"/>
          </a:p>
        </p:txBody>
      </p:sp>
      <p:sp>
        <p:nvSpPr>
          <p:cNvPr id="3" name="Content Placeholder 2"/>
          <p:cNvSpPr>
            <a:spLocks noGrp="1"/>
          </p:cNvSpPr>
          <p:nvPr>
            <p:ph idx="1"/>
          </p:nvPr>
        </p:nvSpPr>
        <p:spPr>
          <a:xfrm>
            <a:off x="415138" y="1223583"/>
            <a:ext cx="8310838" cy="3498256"/>
          </a:xfrm>
        </p:spPr>
        <p:txBody>
          <a:bodyPr/>
          <a:lstStyle/>
          <a:p>
            <a:pPr marL="174625" indent="-174625">
              <a:buFont typeface="Arial" panose="020B0604020202020204" pitchFamily="34" charset="0"/>
              <a:buChar char="•"/>
            </a:pPr>
            <a:r>
              <a:rPr lang="en-US" sz="1800" dirty="0" smtClean="0"/>
              <a:t>Municipal broadband faces robust competition from private-sector operators</a:t>
            </a:r>
          </a:p>
          <a:p>
            <a:pPr marL="1028700" lvl="1">
              <a:buFont typeface="Arial" panose="020B0604020202020204" pitchFamily="34" charset="0"/>
              <a:buChar char="•"/>
            </a:pPr>
            <a:r>
              <a:rPr lang="en-US" sz="1600" dirty="0" smtClean="0"/>
              <a:t>Majority of municipalities operate in markets with three or more competitors</a:t>
            </a:r>
          </a:p>
          <a:p>
            <a:pPr marL="174625" indent="-174625">
              <a:buFont typeface="Arial" panose="020B0604020202020204" pitchFamily="34" charset="0"/>
              <a:buChar char="•"/>
            </a:pPr>
            <a:endParaRPr lang="en-US" sz="1200" dirty="0" smtClean="0"/>
          </a:p>
          <a:p>
            <a:pPr marL="174625" indent="-174625">
              <a:buFont typeface="Arial" panose="020B0604020202020204" pitchFamily="34" charset="0"/>
              <a:buChar char="•"/>
            </a:pPr>
            <a:r>
              <a:rPr lang="en-US" sz="1800" dirty="0" smtClean="0"/>
              <a:t>Significant ongoing capital investment often results in additional borrowing</a:t>
            </a:r>
          </a:p>
          <a:p>
            <a:pPr marL="1028700" lvl="1">
              <a:buFont typeface="Arial" panose="020B0604020202020204" pitchFamily="34" charset="0"/>
              <a:buChar char="•"/>
            </a:pPr>
            <a:r>
              <a:rPr lang="en-US" sz="1600" dirty="0" smtClean="0"/>
              <a:t>Regular investment for technological upgrades can result in highly leveraged systems</a:t>
            </a:r>
          </a:p>
          <a:p>
            <a:pPr marL="174625" indent="-174625">
              <a:buFont typeface="Arial" panose="020B0604020202020204" pitchFamily="34" charset="0"/>
              <a:buChar char="•"/>
            </a:pPr>
            <a:endParaRPr lang="en-US" sz="1200" dirty="0"/>
          </a:p>
          <a:p>
            <a:pPr marL="174625" indent="-174625">
              <a:buFont typeface="Arial" panose="020B0604020202020204" pitchFamily="34" charset="0"/>
              <a:buChar char="•"/>
            </a:pPr>
            <a:r>
              <a:rPr lang="en-US" sz="1800" dirty="0" smtClean="0"/>
              <a:t>Operating assistance or debt support can strain a local government</a:t>
            </a:r>
          </a:p>
          <a:p>
            <a:pPr marL="174625" indent="-174625">
              <a:buFont typeface="Arial" panose="020B0604020202020204" pitchFamily="34" charset="0"/>
              <a:buChar char="•"/>
            </a:pPr>
            <a:endParaRPr lang="en-US" sz="1200" dirty="0"/>
          </a:p>
          <a:p>
            <a:pPr marL="174625" indent="-174625">
              <a:buFont typeface="Arial" panose="020B0604020202020204" pitchFamily="34" charset="0"/>
              <a:buChar char="•"/>
            </a:pPr>
            <a:r>
              <a:rPr lang="en-US" sz="1800" dirty="0" smtClean="0"/>
              <a:t>Local governments can become unwilling to maintain support</a:t>
            </a:r>
            <a:endParaRPr lang="en-US" sz="1800" dirty="0"/>
          </a:p>
          <a:p>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20</a:t>
            </a:fld>
            <a:endParaRPr lang="en-US" dirty="0"/>
          </a:p>
        </p:txBody>
      </p:sp>
    </p:spTree>
    <p:extLst>
      <p:ext uri="{BB962C8B-B14F-4D97-AF65-F5344CB8AC3E}">
        <p14:creationId xmlns:p14="http://schemas.microsoft.com/office/powerpoint/2010/main" val="84534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93" y="315311"/>
            <a:ext cx="8323056" cy="438994"/>
          </a:xfrm>
        </p:spPr>
        <p:txBody>
          <a:bodyPr/>
          <a:lstStyle/>
          <a:p>
            <a:r>
              <a:rPr lang="en-US" dirty="0" smtClean="0"/>
              <a:t>Moody Report –</a:t>
            </a:r>
            <a:br>
              <a:rPr lang="en-US" dirty="0" smtClean="0"/>
            </a:br>
            <a:r>
              <a:rPr lang="en-US" dirty="0" smtClean="0"/>
              <a:t>Characteristics of Strong Enterprise</a:t>
            </a:r>
            <a:endParaRPr lang="en-US" dirty="0"/>
          </a:p>
        </p:txBody>
      </p:sp>
      <p:sp>
        <p:nvSpPr>
          <p:cNvPr id="3" name="Content Placeholder 2"/>
          <p:cNvSpPr>
            <a:spLocks noGrp="1"/>
          </p:cNvSpPr>
          <p:nvPr>
            <p:ph idx="1"/>
          </p:nvPr>
        </p:nvSpPr>
        <p:spPr>
          <a:xfrm>
            <a:off x="311771" y="1279251"/>
            <a:ext cx="8310838" cy="3498256"/>
          </a:xfrm>
        </p:spPr>
        <p:txBody>
          <a:bodyPr/>
          <a:lstStyle/>
          <a:p>
            <a:pPr marL="174625" indent="-174625">
              <a:spcBef>
                <a:spcPts val="0"/>
              </a:spcBef>
              <a:buFont typeface="Arial" panose="020B0604020202020204" pitchFamily="34" charset="0"/>
              <a:buChar char="•"/>
            </a:pPr>
            <a:r>
              <a:rPr lang="en-US" sz="1800" b="1" dirty="0" smtClean="0"/>
              <a:t>Debt Structure </a:t>
            </a:r>
            <a:r>
              <a:rPr lang="en-US" sz="1800" dirty="0" smtClean="0"/>
              <a:t>- </a:t>
            </a:r>
            <a:r>
              <a:rPr lang="en-US" sz="1600" dirty="0" smtClean="0">
                <a:solidFill>
                  <a:schemeClr val="tx2"/>
                </a:solidFill>
              </a:rPr>
              <a:t>Secured by direct General Obligations</a:t>
            </a:r>
          </a:p>
          <a:p>
            <a:pPr marL="174625" indent="-174625">
              <a:spcBef>
                <a:spcPts val="0"/>
              </a:spcBef>
              <a:buFont typeface="Arial" panose="020B0604020202020204" pitchFamily="34" charset="0"/>
              <a:buChar char="•"/>
            </a:pPr>
            <a:endParaRPr lang="en-US" sz="1000" dirty="0" smtClean="0"/>
          </a:p>
          <a:p>
            <a:pPr marL="174625" indent="-174625">
              <a:spcBef>
                <a:spcPts val="0"/>
              </a:spcBef>
              <a:buFont typeface="Arial" panose="020B0604020202020204" pitchFamily="34" charset="0"/>
              <a:buChar char="•"/>
            </a:pPr>
            <a:r>
              <a:rPr lang="en-US" sz="1800" b="1" dirty="0" smtClean="0"/>
              <a:t>Financial Operations </a:t>
            </a:r>
            <a:r>
              <a:rPr lang="en-US" sz="1800" dirty="0" smtClean="0"/>
              <a:t>- </a:t>
            </a:r>
            <a:r>
              <a:rPr lang="en-US" sz="1600" dirty="0" smtClean="0">
                <a:solidFill>
                  <a:schemeClr val="tx2"/>
                </a:solidFill>
              </a:rPr>
              <a:t>Consistently generates </a:t>
            </a:r>
            <a:r>
              <a:rPr lang="en-US" sz="1600" dirty="0" smtClean="0">
                <a:solidFill>
                  <a:schemeClr val="tx2"/>
                </a:solidFill>
              </a:rPr>
              <a:t>revenue that support debt and operating expenditures.</a:t>
            </a:r>
            <a:endParaRPr lang="en-US" sz="1600" dirty="0" smtClean="0">
              <a:solidFill>
                <a:schemeClr val="tx2"/>
              </a:solidFill>
            </a:endParaRPr>
          </a:p>
          <a:p>
            <a:pPr marL="174625" indent="-174625">
              <a:spcBef>
                <a:spcPts val="0"/>
              </a:spcBef>
              <a:buFont typeface="Arial" panose="020B0604020202020204" pitchFamily="34" charset="0"/>
              <a:buChar char="•"/>
            </a:pPr>
            <a:endParaRPr lang="en-US" sz="1000" dirty="0" smtClean="0"/>
          </a:p>
          <a:p>
            <a:pPr marL="174625" indent="-174625">
              <a:spcBef>
                <a:spcPts val="0"/>
              </a:spcBef>
              <a:buFont typeface="Arial" panose="020B0604020202020204" pitchFamily="34" charset="0"/>
              <a:buChar char="•"/>
            </a:pPr>
            <a:r>
              <a:rPr lang="en-US" sz="1800" b="1" dirty="0" smtClean="0"/>
              <a:t>Political / Community Support </a:t>
            </a:r>
            <a:r>
              <a:rPr lang="en-US" sz="1800" dirty="0" smtClean="0"/>
              <a:t>- </a:t>
            </a:r>
            <a:r>
              <a:rPr lang="en-US" sz="1600" dirty="0" smtClean="0">
                <a:solidFill>
                  <a:schemeClr val="tx2"/>
                </a:solidFill>
              </a:rPr>
              <a:t>No active organization against muni broadband</a:t>
            </a:r>
          </a:p>
          <a:p>
            <a:pPr marL="174625" indent="-174625">
              <a:spcBef>
                <a:spcPts val="0"/>
              </a:spcBef>
              <a:buFont typeface="Arial" panose="020B0604020202020204" pitchFamily="34" charset="0"/>
              <a:buChar char="•"/>
            </a:pPr>
            <a:endParaRPr lang="en-US" sz="1000" dirty="0" smtClean="0"/>
          </a:p>
          <a:p>
            <a:pPr marL="174625" indent="-174625">
              <a:spcBef>
                <a:spcPts val="0"/>
              </a:spcBef>
              <a:buFont typeface="Arial" panose="020B0604020202020204" pitchFamily="34" charset="0"/>
              <a:buChar char="•"/>
            </a:pPr>
            <a:r>
              <a:rPr lang="en-US" sz="1800" b="1" dirty="0" smtClean="0"/>
              <a:t>Ability of Parent Gov’t to Manage Shortfalls </a:t>
            </a:r>
            <a:r>
              <a:rPr lang="en-US" sz="1800" dirty="0" smtClean="0"/>
              <a:t>- </a:t>
            </a:r>
            <a:r>
              <a:rPr lang="en-US" sz="1600" dirty="0" smtClean="0">
                <a:solidFill>
                  <a:schemeClr val="tx2"/>
                </a:solidFill>
              </a:rPr>
              <a:t>budgets to support the enterprise</a:t>
            </a:r>
          </a:p>
          <a:p>
            <a:pPr marL="174625" indent="-174625">
              <a:spcBef>
                <a:spcPts val="0"/>
              </a:spcBef>
              <a:buFont typeface="Arial" panose="020B0604020202020204" pitchFamily="34" charset="0"/>
              <a:buChar char="•"/>
            </a:pPr>
            <a:endParaRPr lang="en-US" sz="1000" dirty="0" smtClean="0"/>
          </a:p>
          <a:p>
            <a:pPr marL="174625" indent="-174625">
              <a:spcBef>
                <a:spcPts val="0"/>
              </a:spcBef>
              <a:buFont typeface="Arial" panose="020B0604020202020204" pitchFamily="34" charset="0"/>
              <a:buChar char="•"/>
            </a:pPr>
            <a:r>
              <a:rPr lang="en-US" sz="1800" b="1" dirty="0" smtClean="0"/>
              <a:t>Competition and Offerings </a:t>
            </a:r>
            <a:r>
              <a:rPr lang="en-US" sz="1800" dirty="0" smtClean="0"/>
              <a:t>- </a:t>
            </a:r>
            <a:r>
              <a:rPr lang="en-US" sz="1600" dirty="0" smtClean="0">
                <a:solidFill>
                  <a:schemeClr val="tx2"/>
                </a:solidFill>
              </a:rPr>
              <a:t>Few competitors, limited array of services</a:t>
            </a:r>
          </a:p>
          <a:p>
            <a:pPr marL="174625" indent="-174625">
              <a:spcBef>
                <a:spcPts val="0"/>
              </a:spcBef>
              <a:buFont typeface="Arial" panose="020B0604020202020204" pitchFamily="34" charset="0"/>
              <a:buChar char="•"/>
            </a:pPr>
            <a:endParaRPr lang="en-US" sz="1000" dirty="0" smtClean="0">
              <a:solidFill>
                <a:schemeClr val="tx2"/>
              </a:solidFill>
            </a:endParaRPr>
          </a:p>
          <a:p>
            <a:pPr marL="174625" indent="-174625">
              <a:spcBef>
                <a:spcPts val="0"/>
              </a:spcBef>
              <a:buFont typeface="Arial" panose="020B0604020202020204" pitchFamily="34" charset="0"/>
              <a:buChar char="•"/>
            </a:pPr>
            <a:r>
              <a:rPr lang="en-US" sz="1800" b="1" dirty="0" smtClean="0"/>
              <a:t>Management Expertise </a:t>
            </a:r>
            <a:r>
              <a:rPr lang="en-US" sz="1800" dirty="0" smtClean="0"/>
              <a:t>- </a:t>
            </a:r>
            <a:r>
              <a:rPr lang="en-US" sz="1600" dirty="0" smtClean="0">
                <a:solidFill>
                  <a:schemeClr val="tx2"/>
                </a:solidFill>
              </a:rPr>
              <a:t>Presence of on-site management team with industry experience</a:t>
            </a:r>
            <a:endParaRPr lang="en-US" sz="1600" dirty="0">
              <a:solidFill>
                <a:schemeClr val="tx2"/>
              </a:solidFill>
            </a:endParaRPr>
          </a:p>
        </p:txBody>
      </p:sp>
      <p:sp>
        <p:nvSpPr>
          <p:cNvPr id="4" name="Slide Number Placeholder 3"/>
          <p:cNvSpPr>
            <a:spLocks noGrp="1"/>
          </p:cNvSpPr>
          <p:nvPr>
            <p:ph type="sldNum" sz="quarter" idx="4"/>
          </p:nvPr>
        </p:nvSpPr>
        <p:spPr/>
        <p:txBody>
          <a:bodyPr/>
          <a:lstStyle/>
          <a:p>
            <a:fld id="{6B336A68-D5C4-EF40-B998-6E375F9C805C}" type="slidenum">
              <a:rPr lang="en-US" smtClean="0"/>
              <a:pPr/>
              <a:t>21</a:t>
            </a:fld>
            <a:endParaRPr lang="en-US" dirty="0"/>
          </a:p>
        </p:txBody>
      </p:sp>
    </p:spTree>
    <p:extLst>
      <p:ext uri="{BB962C8B-B14F-4D97-AF65-F5344CB8AC3E}">
        <p14:creationId xmlns:p14="http://schemas.microsoft.com/office/powerpoint/2010/main" val="20327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38" y="385723"/>
            <a:ext cx="8323056" cy="438994"/>
          </a:xfrm>
        </p:spPr>
        <p:txBody>
          <a:bodyPr/>
          <a:lstStyle/>
          <a:p>
            <a:r>
              <a:rPr lang="en-US" dirty="0" smtClean="0"/>
              <a:t>Next Steps</a:t>
            </a: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22</a:t>
            </a:fld>
            <a:endParaRPr lang="en-US" dirty="0"/>
          </a:p>
        </p:txBody>
      </p:sp>
      <p:sp>
        <p:nvSpPr>
          <p:cNvPr id="5" name="Rounded Rectangle 4"/>
          <p:cNvSpPr/>
          <p:nvPr/>
        </p:nvSpPr>
        <p:spPr>
          <a:xfrm>
            <a:off x="235763" y="2001794"/>
            <a:ext cx="8661101" cy="3459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Mar   Apr   May   Jun   Jul   Aug   Sept   Oct   Nov   Dec   Jan    Feb   Mar   Apr   May  Jun  Jul   Aug   Sept    Nov    Dec</a:t>
            </a:r>
            <a:endParaRPr lang="en-US" sz="1200" dirty="0">
              <a:solidFill>
                <a:schemeClr val="tx1"/>
              </a:solidFill>
            </a:endParaRPr>
          </a:p>
        </p:txBody>
      </p:sp>
      <p:sp>
        <p:nvSpPr>
          <p:cNvPr id="7" name="Chevron 6"/>
          <p:cNvSpPr/>
          <p:nvPr/>
        </p:nvSpPr>
        <p:spPr>
          <a:xfrm>
            <a:off x="686058" y="2523684"/>
            <a:ext cx="3009899" cy="544497"/>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smtClean="0">
                <a:solidFill>
                  <a:schemeClr val="tx1"/>
                </a:solidFill>
              </a:rPr>
              <a:t>Benchmark/</a:t>
            </a:r>
          </a:p>
          <a:p>
            <a:pPr algn="ctr"/>
            <a:r>
              <a:rPr lang="en-US" sz="1100" dirty="0" smtClean="0">
                <a:solidFill>
                  <a:schemeClr val="tx1"/>
                </a:solidFill>
              </a:rPr>
              <a:t>Case Write-ups</a:t>
            </a:r>
            <a:endParaRPr lang="en-US" sz="1100" dirty="0">
              <a:solidFill>
                <a:schemeClr val="tx1"/>
              </a:solidFill>
            </a:endParaRPr>
          </a:p>
        </p:txBody>
      </p:sp>
      <p:sp>
        <p:nvSpPr>
          <p:cNvPr id="8" name="Chevron 7"/>
          <p:cNvSpPr/>
          <p:nvPr/>
        </p:nvSpPr>
        <p:spPr>
          <a:xfrm>
            <a:off x="1194033" y="3224982"/>
            <a:ext cx="1590355" cy="435769"/>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050" dirty="0" smtClean="0">
                <a:solidFill>
                  <a:schemeClr val="tx1"/>
                </a:solidFill>
              </a:rPr>
              <a:t>SB152</a:t>
            </a:r>
          </a:p>
          <a:p>
            <a:pPr algn="ctr"/>
            <a:r>
              <a:rPr lang="en-US" sz="1050" dirty="0" smtClean="0">
                <a:solidFill>
                  <a:schemeClr val="tx1"/>
                </a:solidFill>
              </a:rPr>
              <a:t>Engagement</a:t>
            </a:r>
            <a:endParaRPr lang="en-US" sz="1050" dirty="0">
              <a:solidFill>
                <a:schemeClr val="tx1"/>
              </a:solidFill>
            </a:endParaRPr>
          </a:p>
        </p:txBody>
      </p:sp>
      <p:sp>
        <p:nvSpPr>
          <p:cNvPr id="9" name="Chevron 8"/>
          <p:cNvSpPr/>
          <p:nvPr/>
        </p:nvSpPr>
        <p:spPr>
          <a:xfrm>
            <a:off x="4566313" y="3224982"/>
            <a:ext cx="3170306" cy="435769"/>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smtClean="0">
                <a:solidFill>
                  <a:schemeClr val="tx1"/>
                </a:solidFill>
              </a:rPr>
              <a:t> Community Engagement</a:t>
            </a:r>
            <a:endParaRPr lang="en-US" sz="1100" dirty="0">
              <a:solidFill>
                <a:schemeClr val="tx1"/>
              </a:solidFill>
            </a:endParaRPr>
          </a:p>
        </p:txBody>
      </p:sp>
      <p:sp>
        <p:nvSpPr>
          <p:cNvPr id="10" name="Chevron 9"/>
          <p:cNvSpPr/>
          <p:nvPr/>
        </p:nvSpPr>
        <p:spPr>
          <a:xfrm>
            <a:off x="3785478" y="3973567"/>
            <a:ext cx="4531586" cy="439769"/>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smtClean="0">
                <a:solidFill>
                  <a:schemeClr val="tx1"/>
                </a:solidFill>
              </a:rPr>
              <a:t>Feasibility Study</a:t>
            </a:r>
            <a:endParaRPr lang="en-US" sz="1100" dirty="0">
              <a:solidFill>
                <a:schemeClr val="tx1"/>
              </a:solidFill>
            </a:endParaRPr>
          </a:p>
        </p:txBody>
      </p:sp>
      <p:sp>
        <p:nvSpPr>
          <p:cNvPr id="6" name="TextBox 5"/>
          <p:cNvSpPr txBox="1"/>
          <p:nvPr/>
        </p:nvSpPr>
        <p:spPr>
          <a:xfrm>
            <a:off x="280085" y="1096062"/>
            <a:ext cx="691979" cy="938719"/>
          </a:xfrm>
          <a:prstGeom prst="rect">
            <a:avLst/>
          </a:prstGeom>
          <a:noFill/>
        </p:spPr>
        <p:txBody>
          <a:bodyPr wrap="square" rtlCol="0">
            <a:spAutoFit/>
          </a:bodyPr>
          <a:lstStyle/>
          <a:p>
            <a:pPr algn="ctr"/>
            <a:r>
              <a:rPr lang="en-US" sz="1100" dirty="0" smtClean="0">
                <a:latin typeface="Arial Narrow" panose="020B0606020202030204" pitchFamily="34" charset="0"/>
              </a:rPr>
              <a:t>March 24, 2015 Council Work Session</a:t>
            </a:r>
            <a:endParaRPr lang="en-US" sz="1100" dirty="0">
              <a:latin typeface="Arial Narrow" panose="020B0606020202030204" pitchFamily="34" charset="0"/>
            </a:endParaRPr>
          </a:p>
        </p:txBody>
      </p:sp>
      <p:sp>
        <p:nvSpPr>
          <p:cNvPr id="12" name="TextBox 11"/>
          <p:cNvSpPr txBox="1"/>
          <p:nvPr/>
        </p:nvSpPr>
        <p:spPr>
          <a:xfrm>
            <a:off x="1896392" y="1074003"/>
            <a:ext cx="655535" cy="938719"/>
          </a:xfrm>
          <a:prstGeom prst="rect">
            <a:avLst/>
          </a:prstGeom>
          <a:noFill/>
        </p:spPr>
        <p:txBody>
          <a:bodyPr wrap="square" rtlCol="0">
            <a:spAutoFit/>
          </a:bodyPr>
          <a:lstStyle/>
          <a:p>
            <a:pPr algn="ctr"/>
            <a:r>
              <a:rPr lang="en-US" sz="1100" dirty="0" smtClean="0">
                <a:latin typeface="Arial Narrow" panose="020B0606020202030204" pitchFamily="34" charset="0"/>
              </a:rPr>
              <a:t>July 28, 2015 Council </a:t>
            </a:r>
          </a:p>
          <a:p>
            <a:pPr algn="ctr"/>
            <a:r>
              <a:rPr lang="en-US" sz="1100" dirty="0" smtClean="0">
                <a:latin typeface="Arial Narrow" panose="020B0606020202030204" pitchFamily="34" charset="0"/>
              </a:rPr>
              <a:t>Work Session</a:t>
            </a:r>
            <a:endParaRPr lang="en-US" sz="1100" dirty="0">
              <a:latin typeface="Arial Narrow" panose="020B0606020202030204" pitchFamily="34" charset="0"/>
            </a:endParaRPr>
          </a:p>
        </p:txBody>
      </p:sp>
      <p:sp>
        <p:nvSpPr>
          <p:cNvPr id="13" name="TextBox 12"/>
          <p:cNvSpPr txBox="1"/>
          <p:nvPr/>
        </p:nvSpPr>
        <p:spPr>
          <a:xfrm>
            <a:off x="2291771" y="902840"/>
            <a:ext cx="824685" cy="769441"/>
          </a:xfrm>
          <a:prstGeom prst="rect">
            <a:avLst/>
          </a:prstGeom>
          <a:noFill/>
        </p:spPr>
        <p:txBody>
          <a:bodyPr wrap="square" rtlCol="0">
            <a:spAutoFit/>
          </a:bodyPr>
          <a:lstStyle/>
          <a:p>
            <a:pPr algn="ctr"/>
            <a:r>
              <a:rPr lang="en-US" sz="1100" b="1" dirty="0" smtClean="0">
                <a:solidFill>
                  <a:srgbClr val="C00000"/>
                </a:solidFill>
                <a:latin typeface="Arial Narrow" panose="020B0606020202030204" pitchFamily="34" charset="0"/>
              </a:rPr>
              <a:t>Ballot Language Set Silent Period</a:t>
            </a:r>
            <a:endParaRPr lang="en-US" sz="1100" b="1" dirty="0">
              <a:solidFill>
                <a:srgbClr val="C00000"/>
              </a:solidFill>
              <a:latin typeface="Arial Narrow" panose="020B0606020202030204" pitchFamily="34" charset="0"/>
            </a:endParaRPr>
          </a:p>
        </p:txBody>
      </p:sp>
      <p:sp>
        <p:nvSpPr>
          <p:cNvPr id="14" name="TextBox 13"/>
          <p:cNvSpPr txBox="1"/>
          <p:nvPr/>
        </p:nvSpPr>
        <p:spPr>
          <a:xfrm>
            <a:off x="3226500" y="928984"/>
            <a:ext cx="929284" cy="430887"/>
          </a:xfrm>
          <a:prstGeom prst="rect">
            <a:avLst/>
          </a:prstGeom>
          <a:noFill/>
        </p:spPr>
        <p:txBody>
          <a:bodyPr wrap="square" rtlCol="0">
            <a:spAutoFit/>
          </a:bodyPr>
          <a:lstStyle/>
          <a:p>
            <a:pPr algn="ctr"/>
            <a:r>
              <a:rPr lang="en-US" sz="1100" b="1" dirty="0" smtClean="0">
                <a:solidFill>
                  <a:srgbClr val="C00000"/>
                </a:solidFill>
                <a:latin typeface="Arial Narrow" panose="020B0606020202030204" pitchFamily="34" charset="0"/>
              </a:rPr>
              <a:t>November 3</a:t>
            </a:r>
          </a:p>
          <a:p>
            <a:pPr algn="ctr"/>
            <a:r>
              <a:rPr lang="en-US" sz="1100" b="1" dirty="0" smtClean="0">
                <a:solidFill>
                  <a:srgbClr val="C00000"/>
                </a:solidFill>
                <a:latin typeface="Arial Narrow" panose="020B0606020202030204" pitchFamily="34" charset="0"/>
              </a:rPr>
              <a:t>Election</a:t>
            </a:r>
            <a:endParaRPr lang="en-US" sz="1100" b="1" dirty="0">
              <a:solidFill>
                <a:srgbClr val="C00000"/>
              </a:solidFill>
              <a:latin typeface="Arial Narrow" panose="020B0606020202030204" pitchFamily="34" charset="0"/>
            </a:endParaRPr>
          </a:p>
        </p:txBody>
      </p:sp>
      <p:cxnSp>
        <p:nvCxnSpPr>
          <p:cNvPr id="15" name="Straight Arrow Connector 14"/>
          <p:cNvCxnSpPr/>
          <p:nvPr/>
        </p:nvCxnSpPr>
        <p:spPr>
          <a:xfrm>
            <a:off x="2704114" y="1672281"/>
            <a:ext cx="0" cy="329513"/>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a:off x="3691142" y="1375783"/>
            <a:ext cx="5787" cy="605649"/>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sp>
        <p:nvSpPr>
          <p:cNvPr id="20" name="TextBox 19"/>
          <p:cNvSpPr txBox="1"/>
          <p:nvPr/>
        </p:nvSpPr>
        <p:spPr>
          <a:xfrm>
            <a:off x="7830967" y="1056264"/>
            <a:ext cx="1093828" cy="938719"/>
          </a:xfrm>
          <a:prstGeom prst="rect">
            <a:avLst/>
          </a:prstGeom>
          <a:noFill/>
        </p:spPr>
        <p:txBody>
          <a:bodyPr wrap="square" rtlCol="0">
            <a:spAutoFit/>
          </a:bodyPr>
          <a:lstStyle/>
          <a:p>
            <a:pPr algn="ctr"/>
            <a:r>
              <a:rPr lang="en-US" sz="1100" dirty="0" smtClean="0">
                <a:latin typeface="Arial Narrow" panose="020B0606020202030204" pitchFamily="34" charset="0"/>
              </a:rPr>
              <a:t>End of Year 2016 Broadband Strategic Plan &amp; Recommendation Council </a:t>
            </a:r>
          </a:p>
        </p:txBody>
      </p:sp>
      <p:sp>
        <p:nvSpPr>
          <p:cNvPr id="21" name="TextBox 20"/>
          <p:cNvSpPr txBox="1"/>
          <p:nvPr/>
        </p:nvSpPr>
        <p:spPr>
          <a:xfrm>
            <a:off x="5395508" y="1063075"/>
            <a:ext cx="655535" cy="938719"/>
          </a:xfrm>
          <a:prstGeom prst="rect">
            <a:avLst/>
          </a:prstGeom>
          <a:noFill/>
        </p:spPr>
        <p:txBody>
          <a:bodyPr wrap="square" rtlCol="0">
            <a:spAutoFit/>
          </a:bodyPr>
          <a:lstStyle/>
          <a:p>
            <a:pPr algn="ctr"/>
            <a:r>
              <a:rPr lang="en-US" sz="1100" dirty="0" smtClean="0">
                <a:latin typeface="Arial Narrow" panose="020B0606020202030204" pitchFamily="34" charset="0"/>
              </a:rPr>
              <a:t>April 26, 2016 Council </a:t>
            </a:r>
          </a:p>
          <a:p>
            <a:pPr algn="ctr"/>
            <a:r>
              <a:rPr lang="en-US" sz="1100" dirty="0" smtClean="0">
                <a:latin typeface="Arial Narrow" panose="020B0606020202030204" pitchFamily="34" charset="0"/>
              </a:rPr>
              <a:t>Work Session</a:t>
            </a:r>
            <a:endParaRPr lang="en-US" sz="1100" dirty="0">
              <a:latin typeface="Arial Narrow" panose="020B0606020202030204" pitchFamily="34" charset="0"/>
            </a:endParaRPr>
          </a:p>
        </p:txBody>
      </p:sp>
      <p:sp>
        <p:nvSpPr>
          <p:cNvPr id="22" name="TextBox 21"/>
          <p:cNvSpPr txBox="1"/>
          <p:nvPr/>
        </p:nvSpPr>
        <p:spPr>
          <a:xfrm>
            <a:off x="3841254" y="1088254"/>
            <a:ext cx="655535" cy="938719"/>
          </a:xfrm>
          <a:prstGeom prst="rect">
            <a:avLst/>
          </a:prstGeom>
          <a:noFill/>
        </p:spPr>
        <p:txBody>
          <a:bodyPr wrap="square" rtlCol="0">
            <a:spAutoFit/>
          </a:bodyPr>
          <a:lstStyle/>
          <a:p>
            <a:pPr algn="ctr"/>
            <a:r>
              <a:rPr lang="en-US" sz="1100" dirty="0" smtClean="0">
                <a:latin typeface="Arial Narrow" panose="020B0606020202030204" pitchFamily="34" charset="0"/>
              </a:rPr>
              <a:t>Dec. 8, 2015 Council </a:t>
            </a:r>
          </a:p>
          <a:p>
            <a:pPr algn="ctr"/>
            <a:r>
              <a:rPr lang="en-US" sz="1100" dirty="0" smtClean="0">
                <a:latin typeface="Arial Narrow" panose="020B0606020202030204" pitchFamily="34" charset="0"/>
              </a:rPr>
              <a:t>Work Session</a:t>
            </a:r>
            <a:endParaRPr lang="en-US" sz="1100" dirty="0">
              <a:latin typeface="Arial Narrow" panose="020B0606020202030204" pitchFamily="34" charset="0"/>
            </a:endParaRPr>
          </a:p>
        </p:txBody>
      </p:sp>
    </p:spTree>
    <p:extLst>
      <p:ext uri="{BB962C8B-B14F-4D97-AF65-F5344CB8AC3E}">
        <p14:creationId xmlns:p14="http://schemas.microsoft.com/office/powerpoint/2010/main" val="31672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46944" y="1032757"/>
            <a:ext cx="8310838" cy="3498256"/>
          </a:xfrm>
        </p:spPr>
        <p:txBody>
          <a:bodyPr/>
          <a:lstStyle/>
          <a:p>
            <a:pPr marL="400050" lvl="1" indent="0" algn="ctr">
              <a:buNone/>
            </a:pPr>
            <a:r>
              <a:rPr lang="en-US" dirty="0" smtClean="0">
                <a:solidFill>
                  <a:schemeClr val="tx1"/>
                </a:solidFill>
              </a:rPr>
              <a:t>Exploration </a:t>
            </a:r>
            <a:r>
              <a:rPr lang="en-US" dirty="0">
                <a:solidFill>
                  <a:schemeClr val="tx1"/>
                </a:solidFill>
              </a:rPr>
              <a:t>of Open Access, Public Private Partnership and </a:t>
            </a:r>
            <a:r>
              <a:rPr lang="en-US" dirty="0" smtClean="0">
                <a:solidFill>
                  <a:schemeClr val="tx1"/>
                </a:solidFill>
              </a:rPr>
              <a:t>Retail</a:t>
            </a:r>
          </a:p>
          <a:p>
            <a:pPr marL="400050" lvl="1" indent="0" algn="ctr">
              <a:buNone/>
            </a:pPr>
            <a:endParaRPr lang="en-US" sz="1800" dirty="0" smtClean="0">
              <a:solidFill>
                <a:schemeClr val="tx1"/>
              </a:solidFill>
            </a:endParaRPr>
          </a:p>
          <a:p>
            <a:pPr marL="575032" lvl="1" indent="-174982">
              <a:buFont typeface="Arial" panose="020B0604020202020204" pitchFamily="34" charset="0"/>
              <a:buChar char="•"/>
            </a:pPr>
            <a:r>
              <a:rPr lang="en-US" dirty="0" smtClean="0">
                <a:solidFill>
                  <a:schemeClr val="tx1"/>
                </a:solidFill>
              </a:rPr>
              <a:t>Hired Uptown Services Inc. consulting services</a:t>
            </a:r>
          </a:p>
          <a:p>
            <a:pPr marL="575032" lvl="1" indent="-174982">
              <a:buFont typeface="Arial" panose="020B0604020202020204" pitchFamily="34" charset="0"/>
              <a:buChar char="•"/>
            </a:pPr>
            <a:r>
              <a:rPr lang="en-US" dirty="0" smtClean="0">
                <a:solidFill>
                  <a:schemeClr val="tx1"/>
                </a:solidFill>
              </a:rPr>
              <a:t>Update on April 26, 2016 work session</a:t>
            </a:r>
          </a:p>
          <a:p>
            <a:pPr marL="975082" lvl="2" indent="-174982">
              <a:buFont typeface="Arial" panose="020B0604020202020204" pitchFamily="34" charset="0"/>
              <a:buChar char="•"/>
            </a:pPr>
            <a:r>
              <a:rPr lang="en-US" dirty="0" smtClean="0">
                <a:solidFill>
                  <a:srgbClr val="FF0000"/>
                </a:solidFill>
              </a:rPr>
              <a:t>Ad-Hoc Committee</a:t>
            </a:r>
          </a:p>
          <a:p>
            <a:pPr marL="975082" lvl="2" indent="-174982">
              <a:buFont typeface="Arial" panose="020B0604020202020204" pitchFamily="34" charset="0"/>
              <a:buChar char="•"/>
            </a:pPr>
            <a:r>
              <a:rPr lang="en-US" dirty="0" smtClean="0">
                <a:solidFill>
                  <a:srgbClr val="FF0000"/>
                </a:solidFill>
              </a:rPr>
              <a:t>Asset </a:t>
            </a:r>
            <a:r>
              <a:rPr lang="en-US" dirty="0">
                <a:solidFill>
                  <a:srgbClr val="FF0000"/>
                </a:solidFill>
              </a:rPr>
              <a:t>Report </a:t>
            </a:r>
            <a:endParaRPr lang="en-US" dirty="0" smtClean="0">
              <a:solidFill>
                <a:srgbClr val="FF0000"/>
              </a:solidFill>
            </a:endParaRPr>
          </a:p>
          <a:p>
            <a:pPr marL="975082" lvl="2" indent="-174982">
              <a:buFont typeface="Arial" panose="020B0604020202020204" pitchFamily="34" charset="0"/>
              <a:buChar char="•"/>
            </a:pPr>
            <a:r>
              <a:rPr lang="en-US" dirty="0" smtClean="0">
                <a:solidFill>
                  <a:srgbClr val="FF0000"/>
                </a:solidFill>
              </a:rPr>
              <a:t>Broadband </a:t>
            </a:r>
            <a:r>
              <a:rPr lang="en-US" dirty="0" smtClean="0">
                <a:solidFill>
                  <a:srgbClr val="FF0000"/>
                </a:solidFill>
              </a:rPr>
              <a:t>Service Market Demand Report</a:t>
            </a:r>
          </a:p>
          <a:p>
            <a:pPr marL="1432282" lvl="3" indent="-174982">
              <a:buFont typeface="Arial" panose="020B0604020202020204" pitchFamily="34" charset="0"/>
              <a:buChar char="•"/>
            </a:pPr>
            <a:r>
              <a:rPr lang="en-US" sz="1400" dirty="0" smtClean="0">
                <a:solidFill>
                  <a:schemeClr val="tx1"/>
                </a:solidFill>
              </a:rPr>
              <a:t>Surveys and engagement </a:t>
            </a:r>
          </a:p>
          <a:p>
            <a:pPr marL="975082" lvl="2" indent="-174982">
              <a:buFont typeface="Arial" panose="020B0604020202020204" pitchFamily="34" charset="0"/>
              <a:buChar char="•"/>
            </a:pPr>
            <a:r>
              <a:rPr lang="en-US" sz="1800" dirty="0" smtClean="0">
                <a:solidFill>
                  <a:srgbClr val="FF0000"/>
                </a:solidFill>
              </a:rPr>
              <a:t>Target Broadband Standards Report</a:t>
            </a:r>
          </a:p>
          <a:p>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23</a:t>
            </a:fld>
            <a:endParaRPr lang="en-US" dirty="0"/>
          </a:p>
        </p:txBody>
      </p:sp>
    </p:spTree>
    <p:extLst>
      <p:ext uri="{BB962C8B-B14F-4D97-AF65-F5344CB8AC3E}">
        <p14:creationId xmlns:p14="http://schemas.microsoft.com/office/powerpoint/2010/main" val="18982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190831" y="985962"/>
            <a:ext cx="8666921" cy="3689405"/>
          </a:xfrm>
        </p:spPr>
        <p:txBody>
          <a:bodyPr/>
          <a:lstStyle/>
          <a:p>
            <a:pPr marL="0" lvl="1" indent="0" algn="ctr">
              <a:buNone/>
            </a:pPr>
            <a:r>
              <a:rPr lang="en-US" dirty="0">
                <a:solidFill>
                  <a:schemeClr val="tx1"/>
                </a:solidFill>
              </a:rPr>
              <a:t>Narrowing of Models based on Broadband Service Market Demand </a:t>
            </a:r>
            <a:r>
              <a:rPr lang="en-US" dirty="0" smtClean="0">
                <a:solidFill>
                  <a:schemeClr val="tx1"/>
                </a:solidFill>
              </a:rPr>
              <a:t>Report</a:t>
            </a:r>
          </a:p>
          <a:p>
            <a:pPr marL="0" lvl="1" indent="0" algn="ctr">
              <a:buNone/>
            </a:pPr>
            <a:endParaRPr lang="en-US" sz="1400" dirty="0">
              <a:solidFill>
                <a:srgbClr val="0070C0"/>
              </a:solidFill>
            </a:endParaRPr>
          </a:p>
          <a:p>
            <a:pPr marL="575032" lvl="1" indent="-174982">
              <a:buFont typeface="Arial" panose="020B0604020202020204" pitchFamily="34" charset="0"/>
              <a:buChar char="•"/>
            </a:pPr>
            <a:r>
              <a:rPr lang="en-US" dirty="0" smtClean="0">
                <a:solidFill>
                  <a:schemeClr val="tx1"/>
                </a:solidFill>
              </a:rPr>
              <a:t>Update on August 23, </a:t>
            </a:r>
            <a:r>
              <a:rPr lang="en-US" dirty="0">
                <a:solidFill>
                  <a:schemeClr val="tx1"/>
                </a:solidFill>
              </a:rPr>
              <a:t>2016 work session</a:t>
            </a:r>
          </a:p>
          <a:p>
            <a:pPr marL="975082" lvl="2" indent="-174982">
              <a:buFont typeface="Arial" panose="020B0604020202020204" pitchFamily="34" charset="0"/>
              <a:buChar char="•"/>
            </a:pPr>
            <a:r>
              <a:rPr lang="en-US" dirty="0" smtClean="0">
                <a:solidFill>
                  <a:srgbClr val="FF0000"/>
                </a:solidFill>
              </a:rPr>
              <a:t>Feasibility Analysis</a:t>
            </a:r>
          </a:p>
          <a:p>
            <a:pPr marL="1432282" lvl="3" indent="-174982">
              <a:buFont typeface="Arial" panose="020B0604020202020204" pitchFamily="34" charset="0"/>
              <a:buChar char="•"/>
            </a:pPr>
            <a:r>
              <a:rPr lang="en-US" dirty="0" smtClean="0">
                <a:solidFill>
                  <a:schemeClr val="tx1"/>
                </a:solidFill>
              </a:rPr>
              <a:t>More comprehensive analysis by business model</a:t>
            </a:r>
            <a:endParaRPr lang="en-US" dirty="0">
              <a:solidFill>
                <a:schemeClr val="tx1"/>
              </a:solidFill>
            </a:endParaRPr>
          </a:p>
          <a:p>
            <a:pPr marL="975082" lvl="2" indent="-174982">
              <a:buFont typeface="Arial" panose="020B0604020202020204" pitchFamily="34" charset="0"/>
              <a:buChar char="•"/>
            </a:pPr>
            <a:r>
              <a:rPr lang="en-US" dirty="0" smtClean="0">
                <a:solidFill>
                  <a:srgbClr val="FF0000"/>
                </a:solidFill>
              </a:rPr>
              <a:t>Strategic, Financial, Operational and Technological Risk and Opportunities Report</a:t>
            </a:r>
          </a:p>
          <a:p>
            <a:pPr marL="575032" lvl="1" indent="-174982">
              <a:buFont typeface="Arial" panose="020B0604020202020204" pitchFamily="34" charset="0"/>
              <a:buChar char="•"/>
            </a:pPr>
            <a:r>
              <a:rPr lang="en-US" dirty="0" smtClean="0">
                <a:solidFill>
                  <a:schemeClr val="tx1"/>
                </a:solidFill>
              </a:rPr>
              <a:t>Recommendation to Council - Winter 2016</a:t>
            </a:r>
          </a:p>
          <a:p>
            <a:pPr marL="975082" lvl="2" indent="-174982">
              <a:buFont typeface="Arial" panose="020B0604020202020204" pitchFamily="34" charset="0"/>
              <a:buChar char="•"/>
            </a:pPr>
            <a:r>
              <a:rPr lang="en-US" dirty="0">
                <a:solidFill>
                  <a:srgbClr val="FF0000"/>
                </a:solidFill>
              </a:rPr>
              <a:t>Community </a:t>
            </a:r>
            <a:r>
              <a:rPr lang="en-US" dirty="0" smtClean="0">
                <a:solidFill>
                  <a:srgbClr val="FF0000"/>
                </a:solidFill>
              </a:rPr>
              <a:t>Report and Feedback</a:t>
            </a:r>
            <a:endParaRPr lang="en-US" dirty="0">
              <a:solidFill>
                <a:srgbClr val="FF0000"/>
              </a:solidFill>
            </a:endParaRPr>
          </a:p>
          <a:p>
            <a:pPr marL="975082" lvl="2" indent="-174982">
              <a:buFont typeface="Arial" panose="020B0604020202020204" pitchFamily="34" charset="0"/>
              <a:buChar char="•"/>
            </a:pPr>
            <a:r>
              <a:rPr lang="en-US" dirty="0" smtClean="0">
                <a:solidFill>
                  <a:srgbClr val="FF0000"/>
                </a:solidFill>
              </a:rPr>
              <a:t>Broadband Strategic Plan</a:t>
            </a:r>
          </a:p>
        </p:txBody>
      </p:sp>
      <p:sp>
        <p:nvSpPr>
          <p:cNvPr id="4" name="Slide Number Placeholder 3"/>
          <p:cNvSpPr>
            <a:spLocks noGrp="1"/>
          </p:cNvSpPr>
          <p:nvPr>
            <p:ph type="sldNum" sz="quarter" idx="4"/>
          </p:nvPr>
        </p:nvSpPr>
        <p:spPr/>
        <p:txBody>
          <a:bodyPr/>
          <a:lstStyle/>
          <a:p>
            <a:fld id="{6B336A68-D5C4-EF40-B998-6E375F9C805C}" type="slidenum">
              <a:rPr lang="en-US" smtClean="0"/>
              <a:pPr/>
              <a:t>24</a:t>
            </a:fld>
            <a:endParaRPr lang="en-US" dirty="0"/>
          </a:p>
        </p:txBody>
      </p:sp>
    </p:spTree>
    <p:extLst>
      <p:ext uri="{BB962C8B-B14F-4D97-AF65-F5344CB8AC3E}">
        <p14:creationId xmlns:p14="http://schemas.microsoft.com/office/powerpoint/2010/main" val="1313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Engagement </a:t>
            </a:r>
            <a:endParaRPr lang="en-US" dirty="0"/>
          </a:p>
        </p:txBody>
      </p:sp>
      <p:sp>
        <p:nvSpPr>
          <p:cNvPr id="3" name="Content Placeholder 2"/>
          <p:cNvSpPr>
            <a:spLocks noGrp="1"/>
          </p:cNvSpPr>
          <p:nvPr>
            <p:ph idx="1"/>
          </p:nvPr>
        </p:nvSpPr>
        <p:spPr>
          <a:xfrm>
            <a:off x="446944" y="1032757"/>
            <a:ext cx="8310838" cy="3498256"/>
          </a:xfrm>
        </p:spPr>
        <p:txBody>
          <a:bodyPr/>
          <a:lstStyle/>
          <a:p>
            <a:pPr marL="400050" lvl="1" indent="0" algn="ctr">
              <a:buNone/>
            </a:pPr>
            <a:endParaRPr lang="en-US" sz="1800" dirty="0" smtClean="0">
              <a:solidFill>
                <a:schemeClr val="tx1"/>
              </a:solidFill>
            </a:endParaRPr>
          </a:p>
          <a:p>
            <a:pPr marL="575032" lvl="1" indent="-174982">
              <a:buFont typeface="Arial" panose="020B0604020202020204" pitchFamily="34" charset="0"/>
              <a:buChar char="•"/>
            </a:pPr>
            <a:r>
              <a:rPr lang="en-US" dirty="0" smtClean="0">
                <a:solidFill>
                  <a:schemeClr val="tx1"/>
                </a:solidFill>
              </a:rPr>
              <a:t>Formation of Citizen Broadband Ad Hoc Committee</a:t>
            </a:r>
          </a:p>
          <a:p>
            <a:pPr marL="575032" lvl="1" indent="-174982">
              <a:buFont typeface="Arial" panose="020B0604020202020204" pitchFamily="34" charset="0"/>
              <a:buChar char="•"/>
            </a:pPr>
            <a:r>
              <a:rPr lang="en-US" dirty="0" smtClean="0">
                <a:solidFill>
                  <a:schemeClr val="tx1"/>
                </a:solidFill>
              </a:rPr>
              <a:t>Surveys in the Broadband Service Market Demand Report</a:t>
            </a:r>
          </a:p>
          <a:p>
            <a:pPr marL="575032" lvl="1" indent="-174982">
              <a:buFont typeface="Arial" panose="020B0604020202020204" pitchFamily="34" charset="0"/>
              <a:buChar char="•"/>
            </a:pPr>
            <a:r>
              <a:rPr lang="en-US" dirty="0" smtClean="0">
                <a:solidFill>
                  <a:schemeClr val="tx1"/>
                </a:solidFill>
              </a:rPr>
              <a:t>Press Releases (future news articles)  </a:t>
            </a:r>
          </a:p>
          <a:p>
            <a:pPr marL="575032" lvl="1" indent="-174982">
              <a:buFont typeface="Arial" panose="020B0604020202020204" pitchFamily="34" charset="0"/>
              <a:buChar char="•"/>
            </a:pPr>
            <a:r>
              <a:rPr lang="en-US" dirty="0" smtClean="0">
                <a:solidFill>
                  <a:schemeClr val="tx1"/>
                </a:solidFill>
              </a:rPr>
              <a:t>Website updates (</a:t>
            </a:r>
            <a:r>
              <a:rPr lang="en-US" i="1" dirty="0" smtClean="0">
                <a:solidFill>
                  <a:schemeClr val="tx1"/>
                </a:solidFill>
              </a:rPr>
              <a:t>fcgov.com/broadband</a:t>
            </a:r>
            <a:r>
              <a:rPr lang="en-US" dirty="0" smtClean="0">
                <a:solidFill>
                  <a:schemeClr val="tx1"/>
                </a:solidFill>
              </a:rPr>
              <a:t>)</a:t>
            </a:r>
          </a:p>
          <a:p>
            <a:pPr marL="575032" lvl="1" indent="-174982">
              <a:buFont typeface="Arial" panose="020B0604020202020204" pitchFamily="34" charset="0"/>
              <a:buChar char="•"/>
            </a:pPr>
            <a:r>
              <a:rPr lang="en-US" dirty="0" smtClean="0">
                <a:solidFill>
                  <a:schemeClr val="tx1"/>
                </a:solidFill>
              </a:rPr>
              <a:t>Social media/online engagement </a:t>
            </a:r>
          </a:p>
          <a:p>
            <a:pPr marL="575032" lvl="1" indent="-174982">
              <a:buFont typeface="Arial" panose="020B0604020202020204" pitchFamily="34" charset="0"/>
              <a:buChar char="•"/>
            </a:pPr>
            <a:r>
              <a:rPr lang="en-US" dirty="0" smtClean="0">
                <a:solidFill>
                  <a:schemeClr val="tx1"/>
                </a:solidFill>
              </a:rPr>
              <a:t>Open Houses – Final Feedback</a:t>
            </a:r>
          </a:p>
          <a:p>
            <a:pPr marL="575032" lvl="1" indent="-174982">
              <a:buFont typeface="Arial" panose="020B0604020202020204" pitchFamily="34" charset="0"/>
              <a:buChar char="•"/>
            </a:pPr>
            <a:r>
              <a:rPr lang="en-US" dirty="0" smtClean="0">
                <a:solidFill>
                  <a:schemeClr val="tx1"/>
                </a:solidFill>
              </a:rPr>
              <a:t>Possible vote? </a:t>
            </a:r>
          </a:p>
          <a:p>
            <a:pPr marL="975082" lvl="2" indent="-174982">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25</a:t>
            </a:fld>
            <a:endParaRPr lang="en-US" dirty="0"/>
          </a:p>
        </p:txBody>
      </p:sp>
    </p:spTree>
    <p:extLst>
      <p:ext uri="{BB962C8B-B14F-4D97-AF65-F5344CB8AC3E}">
        <p14:creationId xmlns:p14="http://schemas.microsoft.com/office/powerpoint/2010/main" val="249459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Recommendation</a:t>
            </a: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26</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8230261"/>
              </p:ext>
            </p:extLst>
          </p:nvPr>
        </p:nvGraphicFramePr>
        <p:xfrm>
          <a:off x="381662" y="1378571"/>
          <a:ext cx="4937761" cy="3169920"/>
        </p:xfrm>
        <a:graphic>
          <a:graphicData uri="http://schemas.openxmlformats.org/drawingml/2006/table">
            <a:tbl>
              <a:tblPr firstRow="1" bandRow="1">
                <a:tableStyleId>{5C22544A-7EE6-4342-B048-85BDC9FD1C3A}</a:tableStyleId>
              </a:tblPr>
              <a:tblGrid>
                <a:gridCol w="1645921"/>
                <a:gridCol w="1071668"/>
                <a:gridCol w="2220172"/>
              </a:tblGrid>
              <a:tr h="731925">
                <a:tc>
                  <a:txBody>
                    <a:bodyPr/>
                    <a:lstStyle/>
                    <a:p>
                      <a:endParaRPr lang="en-US" dirty="0">
                        <a:solidFill>
                          <a:schemeClr val="tx1"/>
                        </a:solidFill>
                      </a:endParaRPr>
                    </a:p>
                  </a:txBody>
                  <a:tcPr/>
                </a:tc>
                <a:tc>
                  <a:txBody>
                    <a:bodyPr/>
                    <a:lstStyle/>
                    <a:p>
                      <a:pPr algn="ctr"/>
                      <a:r>
                        <a:rPr lang="en-US" dirty="0" smtClean="0">
                          <a:solidFill>
                            <a:schemeClr val="tx1"/>
                          </a:solidFill>
                        </a:rPr>
                        <a:t>Open Access</a:t>
                      </a:r>
                      <a:endParaRPr lang="en-US" dirty="0">
                        <a:solidFill>
                          <a:schemeClr val="tx1"/>
                        </a:solidFill>
                      </a:endParaRPr>
                    </a:p>
                  </a:txBody>
                  <a:tcPr/>
                </a:tc>
                <a:tc>
                  <a:txBody>
                    <a:bodyPr/>
                    <a:lstStyle/>
                    <a:p>
                      <a:pPr algn="ctr"/>
                      <a:r>
                        <a:rPr lang="en-US" dirty="0" smtClean="0">
                          <a:solidFill>
                            <a:schemeClr val="tx1"/>
                          </a:solidFill>
                        </a:rPr>
                        <a:t>Retail – </a:t>
                      </a:r>
                    </a:p>
                    <a:p>
                      <a:pPr algn="ctr"/>
                      <a:r>
                        <a:rPr lang="en-US" sz="1400" dirty="0" smtClean="0">
                          <a:solidFill>
                            <a:schemeClr val="tx1"/>
                          </a:solidFill>
                        </a:rPr>
                        <a:t>Residential and Businesses</a:t>
                      </a:r>
                      <a:endParaRPr lang="en-US" sz="1400" dirty="0">
                        <a:solidFill>
                          <a:schemeClr val="tx1"/>
                        </a:solidFill>
                      </a:endParaRPr>
                    </a:p>
                  </a:txBody>
                  <a:tcPr/>
                </a:tc>
              </a:tr>
              <a:tr h="422264">
                <a:tc>
                  <a:txBody>
                    <a:bodyPr/>
                    <a:lstStyle/>
                    <a:p>
                      <a:r>
                        <a:rPr lang="en-US" sz="1200" dirty="0" smtClean="0"/>
                        <a:t>Service Provided</a:t>
                      </a:r>
                      <a:endParaRPr lang="en-US" sz="1200" dirty="0"/>
                    </a:p>
                  </a:txBody>
                  <a:tcPr/>
                </a:tc>
                <a:tc>
                  <a:txBody>
                    <a:bodyPr/>
                    <a:lstStyle/>
                    <a:p>
                      <a:pPr algn="ctr"/>
                      <a:r>
                        <a:rPr lang="en-US" sz="1200" dirty="0" smtClean="0"/>
                        <a:t>Transport</a:t>
                      </a:r>
                      <a:endParaRPr lang="en-US" sz="1200" dirty="0"/>
                    </a:p>
                  </a:txBody>
                  <a:tcPr/>
                </a:tc>
                <a:tc>
                  <a:txBody>
                    <a:bodyPr/>
                    <a:lstStyle/>
                    <a:p>
                      <a:pPr algn="ctr"/>
                      <a:r>
                        <a:rPr lang="en-US" sz="1200" dirty="0" smtClean="0"/>
                        <a:t>Internet</a:t>
                      </a:r>
                      <a:r>
                        <a:rPr lang="en-US" sz="1200" baseline="0" dirty="0" smtClean="0"/>
                        <a:t> </a:t>
                      </a:r>
                      <a:r>
                        <a:rPr lang="en-US" sz="1200" dirty="0" smtClean="0"/>
                        <a:t>&amp; </a:t>
                      </a:r>
                      <a:r>
                        <a:rPr lang="en-US" sz="1200" dirty="0" smtClean="0"/>
                        <a:t>Valued Added </a:t>
                      </a:r>
                      <a:r>
                        <a:rPr lang="en-US" sz="1200" dirty="0" smtClean="0"/>
                        <a:t>Services such as TV</a:t>
                      </a:r>
                      <a:r>
                        <a:rPr lang="en-US" sz="1200" baseline="0" dirty="0" smtClean="0"/>
                        <a:t> and Phone</a:t>
                      </a:r>
                      <a:endParaRPr lang="en-US" sz="1200" dirty="0"/>
                    </a:p>
                  </a:txBody>
                  <a:tcPr/>
                </a:tc>
              </a:tr>
              <a:tr h="422264">
                <a:tc>
                  <a:txBody>
                    <a:bodyPr/>
                    <a:lstStyle/>
                    <a:p>
                      <a:r>
                        <a:rPr lang="en-US" sz="1200" dirty="0" smtClean="0"/>
                        <a:t>Customers</a:t>
                      </a:r>
                      <a:endParaRPr lang="en-US" sz="1200" dirty="0"/>
                    </a:p>
                  </a:txBody>
                  <a:tcPr/>
                </a:tc>
                <a:tc>
                  <a:txBody>
                    <a:bodyPr/>
                    <a:lstStyle/>
                    <a:p>
                      <a:pPr algn="ctr"/>
                      <a:r>
                        <a:rPr lang="en-US" sz="1200" dirty="0" smtClean="0"/>
                        <a:t>Broadband Providers</a:t>
                      </a:r>
                      <a:endParaRPr lang="en-US" sz="1200" dirty="0"/>
                    </a:p>
                  </a:txBody>
                  <a:tcPr/>
                </a:tc>
                <a:tc>
                  <a:txBody>
                    <a:bodyPr/>
                    <a:lstStyle/>
                    <a:p>
                      <a:pPr algn="ctr"/>
                      <a:r>
                        <a:rPr lang="en-US" sz="1200" dirty="0" smtClean="0"/>
                        <a:t>Residents</a:t>
                      </a:r>
                      <a:r>
                        <a:rPr lang="en-US" sz="1200" baseline="0" dirty="0" smtClean="0"/>
                        <a:t> &amp; Businesses</a:t>
                      </a:r>
                      <a:endParaRPr lang="en-US" sz="1200" dirty="0"/>
                    </a:p>
                  </a:txBody>
                  <a:tcPr/>
                </a:tc>
              </a:tr>
              <a:tr h="271274">
                <a:tc>
                  <a:txBody>
                    <a:bodyPr/>
                    <a:lstStyle/>
                    <a:p>
                      <a:r>
                        <a:rPr lang="en-US" sz="1200" dirty="0" smtClean="0"/>
                        <a:t>Funding Required</a:t>
                      </a:r>
                      <a:endParaRPr lang="en-US" sz="1200" dirty="0"/>
                    </a:p>
                  </a:txBody>
                  <a:tcPr/>
                </a:tc>
                <a:tc>
                  <a:txBody>
                    <a:bodyPr/>
                    <a:lstStyle/>
                    <a:p>
                      <a:pPr algn="ctr"/>
                      <a:r>
                        <a:rPr lang="en-US" sz="1200" dirty="0" smtClean="0">
                          <a:solidFill>
                            <a:schemeClr val="accent6">
                              <a:lumMod val="75000"/>
                            </a:schemeClr>
                          </a:solidFill>
                        </a:rPr>
                        <a:t>Moderate</a:t>
                      </a:r>
                      <a:endParaRPr lang="en-US" sz="1200" dirty="0">
                        <a:solidFill>
                          <a:schemeClr val="accent6">
                            <a:lumMod val="75000"/>
                          </a:schemeClr>
                        </a:solidFill>
                      </a:endParaRPr>
                    </a:p>
                  </a:txBody>
                  <a:tcPr/>
                </a:tc>
                <a:tc>
                  <a:txBody>
                    <a:bodyPr/>
                    <a:lstStyle/>
                    <a:p>
                      <a:pPr algn="ctr"/>
                      <a:r>
                        <a:rPr lang="en-US" sz="1200" dirty="0" smtClean="0">
                          <a:solidFill>
                            <a:srgbClr val="FF0000"/>
                          </a:solidFill>
                        </a:rPr>
                        <a:t>High</a:t>
                      </a:r>
                      <a:endParaRPr lang="en-US" sz="1200" dirty="0">
                        <a:solidFill>
                          <a:srgbClr val="FF0000"/>
                        </a:solidFill>
                      </a:endParaRPr>
                    </a:p>
                  </a:txBody>
                  <a:tcPr/>
                </a:tc>
              </a:tr>
              <a:tr h="422264">
                <a:tc>
                  <a:txBody>
                    <a:bodyPr/>
                    <a:lstStyle/>
                    <a:p>
                      <a:r>
                        <a:rPr lang="en-US" sz="1200" dirty="0" smtClean="0"/>
                        <a:t>Operational Requirements/Costs</a:t>
                      </a:r>
                      <a:endParaRPr lang="en-US" sz="1200" dirty="0"/>
                    </a:p>
                  </a:txBody>
                  <a:tcPr/>
                </a:tc>
                <a:tc>
                  <a:txBody>
                    <a:bodyPr/>
                    <a:lstStyle/>
                    <a:p>
                      <a:pPr algn="ctr"/>
                      <a:r>
                        <a:rPr lang="en-US" sz="1200" dirty="0" smtClean="0">
                          <a:solidFill>
                            <a:schemeClr val="accent6">
                              <a:lumMod val="75000"/>
                            </a:schemeClr>
                          </a:solidFill>
                        </a:rPr>
                        <a:t>Moderate</a:t>
                      </a:r>
                      <a:endParaRPr lang="en-US" sz="1200" dirty="0">
                        <a:solidFill>
                          <a:schemeClr val="accent6">
                            <a:lumMod val="75000"/>
                          </a:schemeClr>
                        </a:solidFill>
                      </a:endParaRPr>
                    </a:p>
                  </a:txBody>
                  <a:tcPr/>
                </a:tc>
                <a:tc>
                  <a:txBody>
                    <a:bodyPr/>
                    <a:lstStyle/>
                    <a:p>
                      <a:pPr algn="ctr"/>
                      <a:r>
                        <a:rPr lang="en-US" sz="1200" dirty="0" smtClean="0">
                          <a:solidFill>
                            <a:srgbClr val="FF0000"/>
                          </a:solidFill>
                        </a:rPr>
                        <a:t>Very High</a:t>
                      </a:r>
                      <a:endParaRPr lang="en-US" sz="1200" dirty="0">
                        <a:solidFill>
                          <a:srgbClr val="FF0000"/>
                        </a:solidFill>
                      </a:endParaRPr>
                    </a:p>
                  </a:txBody>
                  <a:tcPr/>
                </a:tc>
              </a:tr>
              <a:tr h="271274">
                <a:tc>
                  <a:txBody>
                    <a:bodyPr/>
                    <a:lstStyle/>
                    <a:p>
                      <a:r>
                        <a:rPr lang="en-US" sz="1200" dirty="0" smtClean="0"/>
                        <a:t>Revenue Generation</a:t>
                      </a:r>
                      <a:endParaRPr lang="en-US" sz="1200" dirty="0"/>
                    </a:p>
                  </a:txBody>
                  <a:tcPr/>
                </a:tc>
                <a:tc>
                  <a:txBody>
                    <a:bodyPr/>
                    <a:lstStyle/>
                    <a:p>
                      <a:pPr algn="ctr"/>
                      <a:r>
                        <a:rPr lang="en-US" sz="1200" dirty="0" smtClean="0">
                          <a:solidFill>
                            <a:schemeClr val="accent6">
                              <a:lumMod val="75000"/>
                            </a:schemeClr>
                          </a:solidFill>
                        </a:rPr>
                        <a:t>Moderate</a:t>
                      </a:r>
                      <a:endParaRPr lang="en-US" sz="1200" dirty="0">
                        <a:solidFill>
                          <a:schemeClr val="accent6">
                            <a:lumMod val="75000"/>
                          </a:schemeClr>
                        </a:solidFill>
                      </a:endParaRPr>
                    </a:p>
                  </a:txBody>
                  <a:tcPr/>
                </a:tc>
                <a:tc>
                  <a:txBody>
                    <a:bodyPr/>
                    <a:lstStyle/>
                    <a:p>
                      <a:pPr algn="ctr"/>
                      <a:r>
                        <a:rPr lang="en-US" sz="1200" dirty="0" smtClean="0">
                          <a:solidFill>
                            <a:srgbClr val="FF0000"/>
                          </a:solidFill>
                        </a:rPr>
                        <a:t>High</a:t>
                      </a:r>
                      <a:r>
                        <a:rPr lang="en-US" sz="1200" baseline="0" dirty="0" smtClean="0">
                          <a:solidFill>
                            <a:srgbClr val="FF0000"/>
                          </a:solidFill>
                        </a:rPr>
                        <a:t> – Very High</a:t>
                      </a:r>
                      <a:endParaRPr lang="en-US" sz="1200" dirty="0">
                        <a:solidFill>
                          <a:srgbClr val="FF0000"/>
                        </a:solidFill>
                      </a:endParaRPr>
                    </a:p>
                  </a:txBody>
                  <a:tcPr/>
                </a:tc>
              </a:tr>
              <a:tr h="271274">
                <a:tc>
                  <a:txBody>
                    <a:bodyPr/>
                    <a:lstStyle/>
                    <a:p>
                      <a:r>
                        <a:rPr lang="en-US" sz="1200" dirty="0" smtClean="0"/>
                        <a:t>Execution</a:t>
                      </a:r>
                      <a:r>
                        <a:rPr lang="en-US" sz="1200" baseline="0" dirty="0" smtClean="0"/>
                        <a:t> Risk</a:t>
                      </a:r>
                      <a:endParaRPr lang="en-US" sz="1200" dirty="0"/>
                    </a:p>
                  </a:txBody>
                  <a:tcPr/>
                </a:tc>
                <a:tc>
                  <a:txBody>
                    <a:bodyPr/>
                    <a:lstStyle/>
                    <a:p>
                      <a:pPr algn="ctr"/>
                      <a:r>
                        <a:rPr lang="en-US" sz="1200" dirty="0" smtClean="0">
                          <a:solidFill>
                            <a:schemeClr val="accent6">
                              <a:lumMod val="75000"/>
                            </a:schemeClr>
                          </a:solidFill>
                        </a:rPr>
                        <a:t>Moderate</a:t>
                      </a:r>
                      <a:endParaRPr lang="en-US" sz="1200" dirty="0">
                        <a:solidFill>
                          <a:schemeClr val="accent6">
                            <a:lumMod val="75000"/>
                          </a:schemeClr>
                        </a:solidFill>
                      </a:endParaRPr>
                    </a:p>
                  </a:txBody>
                  <a:tcPr/>
                </a:tc>
                <a:tc>
                  <a:txBody>
                    <a:bodyPr/>
                    <a:lstStyle/>
                    <a:p>
                      <a:pPr algn="ctr"/>
                      <a:r>
                        <a:rPr lang="en-US" sz="1200" dirty="0" smtClean="0">
                          <a:solidFill>
                            <a:srgbClr val="FF0000"/>
                          </a:solidFill>
                        </a:rPr>
                        <a:t>Very High</a:t>
                      </a:r>
                      <a:endParaRPr lang="en-US" sz="1200" dirty="0">
                        <a:solidFill>
                          <a:srgbClr val="FF0000"/>
                        </a:solidFill>
                      </a:endParaRPr>
                    </a:p>
                  </a:txBody>
                  <a:tcPr/>
                </a:tc>
              </a:tr>
            </a:tbl>
          </a:graphicData>
        </a:graphic>
      </p:graphicFrame>
      <p:sp>
        <p:nvSpPr>
          <p:cNvPr id="7" name="TextBox 6"/>
          <p:cNvSpPr txBox="1"/>
          <p:nvPr/>
        </p:nvSpPr>
        <p:spPr>
          <a:xfrm>
            <a:off x="5780600" y="1657270"/>
            <a:ext cx="2941981" cy="2046714"/>
          </a:xfrm>
          <a:prstGeom prst="rect">
            <a:avLst/>
          </a:prstGeom>
          <a:noFill/>
        </p:spPr>
        <p:txBody>
          <a:bodyPr wrap="square" rtlCol="0">
            <a:spAutoFit/>
          </a:bodyPr>
          <a:lstStyle/>
          <a:p>
            <a:r>
              <a:rPr lang="en-US" dirty="0" smtClean="0"/>
              <a:t>Delivery of Service</a:t>
            </a:r>
          </a:p>
          <a:p>
            <a:endParaRPr lang="en-US" sz="1100" dirty="0" smtClean="0"/>
          </a:p>
          <a:p>
            <a:pPr marL="285750" indent="-285750">
              <a:buFont typeface="Arial" panose="020B0604020202020204" pitchFamily="34" charset="0"/>
              <a:buChar char="•"/>
            </a:pPr>
            <a:r>
              <a:rPr lang="en-US" sz="1600" dirty="0" smtClean="0"/>
              <a:t>Public-Private Partnership</a:t>
            </a:r>
          </a:p>
          <a:p>
            <a:pPr marL="285750" indent="-285750">
              <a:buFont typeface="Arial" panose="020B0604020202020204" pitchFamily="34" charset="0"/>
              <a:buChar char="•"/>
            </a:pPr>
            <a:r>
              <a:rPr lang="en-US" sz="1600" dirty="0" smtClean="0"/>
              <a:t>City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r>
              <a:rPr lang="en-US" dirty="0" smtClean="0"/>
              <a:t>Best Practice</a:t>
            </a:r>
          </a:p>
          <a:p>
            <a:pPr marL="285750" indent="-285750">
              <a:buFont typeface="Arial" panose="020B0604020202020204" pitchFamily="34" charset="0"/>
              <a:buChar char="•"/>
            </a:pPr>
            <a:r>
              <a:rPr lang="en-US" sz="1600" dirty="0" smtClean="0"/>
              <a:t>Public Policy Changes</a:t>
            </a:r>
            <a:endParaRPr lang="en-US" sz="1600" dirty="0"/>
          </a:p>
        </p:txBody>
      </p:sp>
      <p:sp>
        <p:nvSpPr>
          <p:cNvPr id="8" name="Rectangle 7"/>
          <p:cNvSpPr/>
          <p:nvPr/>
        </p:nvSpPr>
        <p:spPr>
          <a:xfrm>
            <a:off x="1269086" y="1037055"/>
            <a:ext cx="2388513" cy="369332"/>
          </a:xfrm>
          <a:prstGeom prst="rect">
            <a:avLst/>
          </a:prstGeom>
        </p:spPr>
        <p:txBody>
          <a:bodyPr wrap="square">
            <a:spAutoFit/>
          </a:bodyPr>
          <a:lstStyle/>
          <a:p>
            <a:r>
              <a:rPr lang="en-US" dirty="0" smtClean="0"/>
              <a:t>Business Model: </a:t>
            </a:r>
            <a:endParaRPr lang="en-US" dirty="0"/>
          </a:p>
        </p:txBody>
      </p:sp>
    </p:spTree>
    <p:extLst>
      <p:ext uri="{BB962C8B-B14F-4D97-AF65-F5344CB8AC3E}">
        <p14:creationId xmlns:p14="http://schemas.microsoft.com/office/powerpoint/2010/main" val="278717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Direction Sought</a:t>
            </a:r>
            <a:endParaRPr lang="en-US" dirty="0"/>
          </a:p>
        </p:txBody>
      </p:sp>
      <p:sp>
        <p:nvSpPr>
          <p:cNvPr id="3" name="Content Placeholder 2"/>
          <p:cNvSpPr>
            <a:spLocks noGrp="1"/>
          </p:cNvSpPr>
          <p:nvPr>
            <p:ph idx="1"/>
          </p:nvPr>
        </p:nvSpPr>
        <p:spPr>
          <a:xfrm>
            <a:off x="423090" y="1167916"/>
            <a:ext cx="8310838" cy="2115973"/>
          </a:xfrm>
        </p:spPr>
        <p:txBody>
          <a:bodyPr/>
          <a:lstStyle/>
          <a:p>
            <a:pPr marL="457200" indent="-457200">
              <a:buFont typeface="+mj-lt"/>
              <a:buAutoNum type="arabicPeriod"/>
            </a:pPr>
            <a:r>
              <a:rPr lang="en-US" dirty="0" smtClean="0"/>
              <a:t>Is Council in support of the proposed timeline and next steps moving forward?</a:t>
            </a:r>
          </a:p>
          <a:p>
            <a:pPr marL="342900" indent="-342900">
              <a:buFont typeface="+mj-lt"/>
              <a:buAutoNum type="arabicPeriod"/>
            </a:pPr>
            <a:endParaRPr lang="en-US" sz="600" dirty="0" smtClean="0"/>
          </a:p>
          <a:p>
            <a:pPr marL="457200" indent="-457200">
              <a:buFont typeface="+mj-lt"/>
              <a:buAutoNum type="arabicPeriod"/>
            </a:pPr>
            <a:r>
              <a:rPr lang="en-US" dirty="0" smtClean="0"/>
              <a:t>Is </a:t>
            </a:r>
            <a:r>
              <a:rPr lang="en-US" dirty="0"/>
              <a:t>Council supportive of the broadband team’s investigation of the </a:t>
            </a:r>
            <a:r>
              <a:rPr lang="en-US" dirty="0" smtClean="0"/>
              <a:t>business strategies proposed?</a:t>
            </a:r>
          </a:p>
          <a:p>
            <a:pPr marL="1200150" lvl="1" indent="-457200">
              <a:buFont typeface="Wingdings" panose="05000000000000000000" pitchFamily="2" charset="2"/>
              <a:buChar char="v"/>
            </a:pPr>
            <a:r>
              <a:rPr lang="en-US" sz="1800" dirty="0" smtClean="0"/>
              <a:t>Models</a:t>
            </a:r>
          </a:p>
          <a:p>
            <a:pPr marL="1600200" lvl="2" indent="-457200">
              <a:buFont typeface="Wingdings" panose="05000000000000000000" pitchFamily="2" charset="2"/>
              <a:buChar char="§"/>
            </a:pPr>
            <a:r>
              <a:rPr lang="en-US" sz="1600" dirty="0" smtClean="0"/>
              <a:t>Open Access, Retail</a:t>
            </a:r>
            <a:endParaRPr lang="en-US" sz="1600" dirty="0"/>
          </a:p>
          <a:p>
            <a:pPr marL="1200150" lvl="1" indent="-457200">
              <a:buFont typeface="Wingdings" panose="05000000000000000000" pitchFamily="2" charset="2"/>
              <a:buChar char="v"/>
            </a:pPr>
            <a:r>
              <a:rPr lang="en-US" sz="1800" dirty="0" smtClean="0"/>
              <a:t>Delivery</a:t>
            </a:r>
          </a:p>
          <a:p>
            <a:pPr marL="1428750" lvl="2" indent="-285750">
              <a:buFont typeface="Wingdings" panose="05000000000000000000" pitchFamily="2" charset="2"/>
              <a:buChar char="§"/>
            </a:pPr>
            <a:r>
              <a:rPr lang="en-US" sz="1600" dirty="0" smtClean="0"/>
              <a:t>Public/Private Partnership, City only</a:t>
            </a:r>
          </a:p>
          <a:p>
            <a:pPr marL="1428750" lvl="2" indent="-285750">
              <a:buFont typeface="Wingdings" panose="05000000000000000000" pitchFamily="2" charset="2"/>
              <a:buChar char="§"/>
            </a:pPr>
            <a:endParaRPr lang="en-US" sz="700" dirty="0" smtClean="0"/>
          </a:p>
          <a:p>
            <a:pPr marL="457200" indent="-457200">
              <a:buFont typeface="+mj-lt"/>
              <a:buAutoNum type="arabicPeriod"/>
            </a:pPr>
            <a:r>
              <a:rPr lang="en-US" dirty="0" smtClean="0"/>
              <a:t>What additional information does Council need?</a:t>
            </a: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27</a:t>
            </a:fld>
            <a:endParaRPr lang="en-US" dirty="0"/>
          </a:p>
        </p:txBody>
      </p:sp>
    </p:spTree>
    <p:extLst>
      <p:ext uri="{BB962C8B-B14F-4D97-AF65-F5344CB8AC3E}">
        <p14:creationId xmlns:p14="http://schemas.microsoft.com/office/powerpoint/2010/main" val="103705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54727798"/>
              </p:ext>
            </p:extLst>
          </p:nvPr>
        </p:nvGraphicFramePr>
        <p:xfrm>
          <a:off x="238037" y="1044102"/>
          <a:ext cx="8592065" cy="3601691"/>
        </p:xfrm>
        <a:graphic>
          <a:graphicData uri="http://schemas.openxmlformats.org/drawingml/2006/table">
            <a:tbl>
              <a:tblPr firstRow="1" bandRow="1">
                <a:tableStyleId>{7E9639D4-E3E2-4D34-9284-5A2195B3D0D7}</a:tableStyleId>
              </a:tblPr>
              <a:tblGrid>
                <a:gridCol w="1194487"/>
                <a:gridCol w="987118"/>
                <a:gridCol w="1068410"/>
                <a:gridCol w="1068410"/>
                <a:gridCol w="1068410"/>
                <a:gridCol w="1068410"/>
                <a:gridCol w="1068410"/>
                <a:gridCol w="1068410"/>
              </a:tblGrid>
              <a:tr h="450214">
                <a:tc>
                  <a:txBody>
                    <a:bodyPr/>
                    <a:lstStyle/>
                    <a:p>
                      <a:endParaRPr lang="en-US" sz="900" dirty="0">
                        <a:solidFill>
                          <a:schemeClr val="bg1"/>
                        </a:solidFill>
                        <a:latin typeface="Open Sans Cond Light"/>
                        <a:cs typeface="Open Sans Cond Light"/>
                      </a:endParaRPr>
                    </a:p>
                  </a:txBody>
                  <a:tcPr marL="65024" marR="65024" marT="24384" marB="24384"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0A3971"/>
                    </a:solidFill>
                  </a:tcPr>
                </a:tc>
                <a:tc>
                  <a:txBody>
                    <a:bodyPr/>
                    <a:lstStyle/>
                    <a:p>
                      <a:pPr algn="ctr"/>
                      <a:r>
                        <a:rPr lang="en-US" sz="1000" b="1" dirty="0" smtClean="0">
                          <a:solidFill>
                            <a:schemeClr val="bg1"/>
                          </a:solidFill>
                          <a:latin typeface="Arial" panose="020B0604020202020204" pitchFamily="34" charset="0"/>
                          <a:cs typeface="Arial" panose="020B0604020202020204" pitchFamily="34" charset="0"/>
                        </a:rPr>
                        <a:t>Public</a:t>
                      </a:r>
                      <a:r>
                        <a:rPr lang="en-US" sz="1000" b="1" baseline="0" dirty="0" smtClean="0">
                          <a:solidFill>
                            <a:schemeClr val="bg1"/>
                          </a:solidFill>
                          <a:latin typeface="Arial" panose="020B0604020202020204" pitchFamily="34" charset="0"/>
                          <a:cs typeface="Arial" panose="020B0604020202020204" pitchFamily="34" charset="0"/>
                        </a:rPr>
                        <a:t> Policy Only</a:t>
                      </a:r>
                      <a:endParaRPr lang="en-US" sz="1000" b="1" dirty="0">
                        <a:solidFill>
                          <a:schemeClr val="bg1"/>
                        </a:solidFill>
                        <a:latin typeface="Arial" panose="020B0604020202020204" pitchFamily="34" charset="0"/>
                        <a:cs typeface="Arial" panose="020B0604020202020204" pitchFamily="34" charset="0"/>
                      </a:endParaRPr>
                    </a:p>
                  </a:txBody>
                  <a:tcPr marL="65024" marR="65024" marT="24384" marB="2438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0A3971"/>
                    </a:solidFill>
                  </a:tcPr>
                </a:tc>
                <a:tc>
                  <a:txBody>
                    <a:bodyPr/>
                    <a:lstStyle/>
                    <a:p>
                      <a:pPr algn="ctr"/>
                      <a:r>
                        <a:rPr lang="en-US" sz="1000" b="1" dirty="0" smtClean="0">
                          <a:solidFill>
                            <a:schemeClr val="bg1"/>
                          </a:solidFill>
                          <a:latin typeface="Arial" panose="020B0604020202020204" pitchFamily="34" charset="0"/>
                          <a:cs typeface="Arial" panose="020B0604020202020204" pitchFamily="34" charset="0"/>
                        </a:rPr>
                        <a:t>Infrastructure</a:t>
                      </a:r>
                    </a:p>
                    <a:p>
                      <a:pPr algn="ctr"/>
                      <a:r>
                        <a:rPr lang="en-US" sz="1000" b="1" dirty="0" smtClean="0">
                          <a:solidFill>
                            <a:schemeClr val="bg1"/>
                          </a:solidFill>
                          <a:latin typeface="Arial" panose="020B0604020202020204" pitchFamily="34" charset="0"/>
                          <a:cs typeface="Arial" panose="020B0604020202020204" pitchFamily="34" charset="0"/>
                        </a:rPr>
                        <a:t>Only</a:t>
                      </a:r>
                      <a:endParaRPr lang="en-US" sz="1000" b="1" dirty="0">
                        <a:solidFill>
                          <a:schemeClr val="bg1"/>
                        </a:solidFill>
                        <a:latin typeface="Arial" panose="020B0604020202020204" pitchFamily="34" charset="0"/>
                        <a:cs typeface="Arial" panose="020B0604020202020204" pitchFamily="34" charset="0"/>
                      </a:endParaRPr>
                    </a:p>
                  </a:txBody>
                  <a:tcPr marL="65024" marR="65024" marT="24384" marB="2438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0A3971"/>
                    </a:solidFill>
                  </a:tcPr>
                </a:tc>
                <a:tc>
                  <a:txBody>
                    <a:bodyPr/>
                    <a:lstStyle/>
                    <a:p>
                      <a:pPr algn="ctr"/>
                      <a:r>
                        <a:rPr lang="en-US" sz="1000" b="1" dirty="0" smtClean="0">
                          <a:solidFill>
                            <a:schemeClr val="bg1"/>
                          </a:solidFill>
                          <a:latin typeface="Arial" panose="020B0604020202020204" pitchFamily="34" charset="0"/>
                          <a:cs typeface="Arial" panose="020B0604020202020204" pitchFamily="34" charset="0"/>
                        </a:rPr>
                        <a:t>Public-Private Partnership</a:t>
                      </a:r>
                      <a:endParaRPr lang="en-US" sz="1000" b="1" dirty="0">
                        <a:solidFill>
                          <a:schemeClr val="bg1"/>
                        </a:solidFill>
                        <a:latin typeface="Arial" panose="020B0604020202020204" pitchFamily="34" charset="0"/>
                        <a:cs typeface="Arial" panose="020B0604020202020204" pitchFamily="34" charset="0"/>
                      </a:endParaRPr>
                    </a:p>
                  </a:txBody>
                  <a:tcPr marL="65024" marR="65024" marT="24384" marB="2438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0A3971"/>
                    </a:solidFill>
                  </a:tcPr>
                </a:tc>
                <a:tc>
                  <a:txBody>
                    <a:bodyPr/>
                    <a:lstStyle/>
                    <a:p>
                      <a:pPr algn="ctr"/>
                      <a:r>
                        <a:rPr lang="en-US" sz="1000" b="1" baseline="0" dirty="0" smtClean="0">
                          <a:solidFill>
                            <a:schemeClr val="bg1"/>
                          </a:solidFill>
                          <a:latin typeface="Arial" panose="020B0604020202020204" pitchFamily="34" charset="0"/>
                          <a:cs typeface="Arial" panose="020B0604020202020204" pitchFamily="34" charset="0"/>
                        </a:rPr>
                        <a:t>Public Services Provider</a:t>
                      </a:r>
                    </a:p>
                  </a:txBody>
                  <a:tcPr marL="65024" marR="65024" marT="24384" marB="2438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0A3971"/>
                    </a:solidFill>
                  </a:tcPr>
                </a:tc>
                <a:tc>
                  <a:txBody>
                    <a:bodyPr/>
                    <a:lstStyle/>
                    <a:p>
                      <a:pPr algn="ctr"/>
                      <a:r>
                        <a:rPr lang="en-US" sz="1000" b="1" dirty="0" smtClean="0">
                          <a:solidFill>
                            <a:schemeClr val="bg1"/>
                          </a:solidFill>
                          <a:latin typeface="Arial" panose="020B0604020202020204" pitchFamily="34" charset="0"/>
                          <a:cs typeface="Arial" panose="020B0604020202020204" pitchFamily="34" charset="0"/>
                        </a:rPr>
                        <a:t>Open</a:t>
                      </a:r>
                      <a:r>
                        <a:rPr lang="en-US" sz="1000" b="1" baseline="0" dirty="0" smtClean="0">
                          <a:solidFill>
                            <a:schemeClr val="bg1"/>
                          </a:solidFill>
                          <a:latin typeface="Arial" panose="020B0604020202020204" pitchFamily="34" charset="0"/>
                          <a:cs typeface="Arial" panose="020B0604020202020204" pitchFamily="34" charset="0"/>
                        </a:rPr>
                        <a:t> Access</a:t>
                      </a:r>
                    </a:p>
                    <a:p>
                      <a:pPr algn="ctr"/>
                      <a:r>
                        <a:rPr lang="en-US" sz="1000" b="1" baseline="0" dirty="0" smtClean="0">
                          <a:solidFill>
                            <a:schemeClr val="bg1"/>
                          </a:solidFill>
                          <a:latin typeface="Arial" panose="020B0604020202020204" pitchFamily="34" charset="0"/>
                          <a:cs typeface="Arial" panose="020B0604020202020204" pitchFamily="34" charset="0"/>
                        </a:rPr>
                        <a:t>Wholesale</a:t>
                      </a:r>
                    </a:p>
                  </a:txBody>
                  <a:tcPr marL="65024" marR="65024" marT="24384" marB="2438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0A3971"/>
                    </a:solidFill>
                  </a:tcPr>
                </a:tc>
                <a:tc>
                  <a:txBody>
                    <a:bodyPr/>
                    <a:lstStyle/>
                    <a:p>
                      <a:pPr algn="ctr"/>
                      <a:r>
                        <a:rPr lang="en-US" sz="1000" b="1" dirty="0" smtClean="0">
                          <a:solidFill>
                            <a:schemeClr val="bg1"/>
                          </a:solidFill>
                          <a:latin typeface="Arial" panose="020B0604020202020204" pitchFamily="34" charset="0"/>
                          <a:cs typeface="Arial" panose="020B0604020202020204" pitchFamily="34" charset="0"/>
                        </a:rPr>
                        <a:t>Retail Provider</a:t>
                      </a:r>
                    </a:p>
                    <a:p>
                      <a:pPr algn="ctr"/>
                      <a:r>
                        <a:rPr lang="en-US" sz="1000" b="1" dirty="0" smtClean="0">
                          <a:solidFill>
                            <a:schemeClr val="bg1"/>
                          </a:solidFill>
                          <a:latin typeface="Arial" panose="020B0604020202020204" pitchFamily="34" charset="0"/>
                          <a:cs typeface="Arial" panose="020B0604020202020204" pitchFamily="34" charset="0"/>
                        </a:rPr>
                        <a:t>Business-Only</a:t>
                      </a:r>
                      <a:endParaRPr lang="en-US" sz="1000" b="1" dirty="0">
                        <a:solidFill>
                          <a:schemeClr val="bg1"/>
                        </a:solidFill>
                        <a:latin typeface="Arial" panose="020B0604020202020204" pitchFamily="34" charset="0"/>
                        <a:cs typeface="Arial" panose="020B0604020202020204" pitchFamily="34" charset="0"/>
                      </a:endParaRPr>
                    </a:p>
                  </a:txBody>
                  <a:tcPr marL="65024" marR="65024" marT="24384" marB="2438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0A3971"/>
                    </a:solidFill>
                  </a:tcPr>
                </a:tc>
                <a:tc>
                  <a:txBody>
                    <a:bodyPr/>
                    <a:lstStyle/>
                    <a:p>
                      <a:pPr algn="ctr"/>
                      <a:r>
                        <a:rPr lang="en-US" sz="1000" b="1" dirty="0" smtClean="0">
                          <a:solidFill>
                            <a:schemeClr val="bg1"/>
                          </a:solidFill>
                          <a:latin typeface="Arial" panose="020B0604020202020204" pitchFamily="34" charset="0"/>
                          <a:cs typeface="Arial" panose="020B0604020202020204" pitchFamily="34" charset="0"/>
                        </a:rPr>
                        <a:t>Retail</a:t>
                      </a:r>
                      <a:r>
                        <a:rPr lang="en-US" sz="1000" b="1" baseline="0" dirty="0" smtClean="0">
                          <a:solidFill>
                            <a:schemeClr val="bg1"/>
                          </a:solidFill>
                          <a:latin typeface="Arial" panose="020B0604020202020204" pitchFamily="34" charset="0"/>
                          <a:cs typeface="Arial" panose="020B0604020202020204" pitchFamily="34" charset="0"/>
                        </a:rPr>
                        <a:t> Provider Residential &amp; Business</a:t>
                      </a:r>
                      <a:endParaRPr lang="en-US" sz="1000" b="1" dirty="0">
                        <a:solidFill>
                          <a:schemeClr val="bg1"/>
                        </a:solidFill>
                        <a:latin typeface="Arial" panose="020B0604020202020204" pitchFamily="34" charset="0"/>
                        <a:cs typeface="Arial" panose="020B0604020202020204" pitchFamily="34" charset="0"/>
                      </a:endParaRPr>
                    </a:p>
                  </a:txBody>
                  <a:tcPr marL="65024" marR="65024" marT="24384" marB="24384"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0A3971"/>
                    </a:solidFill>
                  </a:tcPr>
                </a:tc>
              </a:tr>
              <a:tr h="417529">
                <a:tc>
                  <a:txBody>
                    <a:bodyPr/>
                    <a:lstStyle/>
                    <a:p>
                      <a:r>
                        <a:rPr lang="en-US" sz="1000" b="1" dirty="0" smtClean="0">
                          <a:latin typeface="Arial" panose="020B0604020202020204" pitchFamily="34" charset="0"/>
                          <a:cs typeface="Arial" panose="020B0604020202020204" pitchFamily="34" charset="0"/>
                        </a:rPr>
                        <a:t>Services Provided</a:t>
                      </a:r>
                      <a:endParaRPr lang="en-US" sz="1000" b="1" dirty="0">
                        <a:latin typeface="Arial" panose="020B0604020202020204" pitchFamily="34" charset="0"/>
                        <a:cs typeface="Arial" panose="020B0604020202020204" pitchFamily="34" charset="0"/>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latin typeface="+mn-lt"/>
                          <a:cs typeface="Calibri"/>
                        </a:rPr>
                        <a:t>None</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latin typeface="+mn-lt"/>
                          <a:cs typeface="Calibri"/>
                        </a:rPr>
                        <a:t>Dark Fiber Only</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latin typeface="+mn-lt"/>
                          <a:cs typeface="Calibri"/>
                        </a:rPr>
                        <a:t>None</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latin typeface="+mn-lt"/>
                          <a:cs typeface="Calibri"/>
                        </a:rPr>
                        <a:t>Dark</a:t>
                      </a:r>
                      <a:r>
                        <a:rPr lang="en-US" sz="1000" baseline="0" dirty="0" smtClean="0">
                          <a:latin typeface="+mn-lt"/>
                          <a:cs typeface="Calibri"/>
                        </a:rPr>
                        <a:t> Fiber, Transport, Internet, Phone</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latin typeface="+mn-lt"/>
                          <a:cs typeface="Calibri"/>
                        </a:rPr>
                        <a:t>Transport</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latin typeface="+mn-lt"/>
                          <a:cs typeface="Calibri"/>
                        </a:rPr>
                        <a:t>Internet</a:t>
                      </a:r>
                      <a:r>
                        <a:rPr lang="en-US" sz="1000" baseline="0" dirty="0" smtClean="0">
                          <a:latin typeface="+mn-lt"/>
                          <a:cs typeface="Calibri"/>
                        </a:rPr>
                        <a:t> &amp; Phone</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latin typeface="+mn-lt"/>
                          <a:cs typeface="Calibri"/>
                        </a:rPr>
                        <a:t>Internet, TV, Phone &amp; Value-Added Services</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286794">
                <a:tc>
                  <a:txBody>
                    <a:bodyPr/>
                    <a:lstStyle/>
                    <a:p>
                      <a:r>
                        <a:rPr lang="en-US" sz="1000" b="1" dirty="0" smtClean="0">
                          <a:latin typeface="Arial" panose="020B0604020202020204" pitchFamily="34" charset="0"/>
                          <a:cs typeface="Arial" panose="020B0604020202020204" pitchFamily="34" charset="0"/>
                        </a:rPr>
                        <a:t>Customers</a:t>
                      </a:r>
                      <a:endParaRPr lang="en-US" sz="1000" b="1" dirty="0">
                        <a:latin typeface="Arial" panose="020B0604020202020204" pitchFamily="34" charset="0"/>
                        <a:cs typeface="Arial" panose="020B0604020202020204" pitchFamily="34" charset="0"/>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2"/>
                    </a:solidFill>
                  </a:tcPr>
                </a:tc>
                <a:tc>
                  <a:txBody>
                    <a:bodyPr/>
                    <a:lstStyle/>
                    <a:p>
                      <a:pPr algn="ctr"/>
                      <a:r>
                        <a:rPr lang="en-US" sz="1000" dirty="0" smtClean="0">
                          <a:latin typeface="+mn-lt"/>
                          <a:cs typeface="Calibri"/>
                        </a:rPr>
                        <a:t>None</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2"/>
                    </a:solidFill>
                  </a:tcPr>
                </a:tc>
                <a:tc>
                  <a:txBody>
                    <a:bodyPr/>
                    <a:lstStyle/>
                    <a:p>
                      <a:pPr algn="ctr"/>
                      <a:r>
                        <a:rPr lang="en-US" sz="1000" dirty="0" smtClean="0">
                          <a:latin typeface="+mn-lt"/>
                          <a:cs typeface="Calibri"/>
                        </a:rPr>
                        <a:t>Broadband Providers</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2"/>
                    </a:solidFill>
                  </a:tcPr>
                </a:tc>
                <a:tc>
                  <a:txBody>
                    <a:bodyPr/>
                    <a:lstStyle/>
                    <a:p>
                      <a:pPr algn="ctr"/>
                      <a:r>
                        <a:rPr lang="en-US" sz="1000" dirty="0" smtClean="0">
                          <a:latin typeface="+mn-lt"/>
                          <a:cs typeface="Calibri"/>
                        </a:rPr>
                        <a:t>None</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2"/>
                    </a:solidFill>
                  </a:tcPr>
                </a:tc>
                <a:tc>
                  <a:txBody>
                    <a:bodyPr/>
                    <a:lstStyle/>
                    <a:p>
                      <a:pPr algn="ctr"/>
                      <a:r>
                        <a:rPr lang="en-US" sz="1000" dirty="0" smtClean="0">
                          <a:latin typeface="+mn-lt"/>
                          <a:cs typeface="Calibri"/>
                        </a:rPr>
                        <a:t>Public</a:t>
                      </a:r>
                      <a:r>
                        <a:rPr lang="en-US" sz="1000" baseline="0" dirty="0" smtClean="0">
                          <a:latin typeface="+mn-lt"/>
                          <a:cs typeface="Calibri"/>
                        </a:rPr>
                        <a:t> Organizations Only</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2"/>
                    </a:solidFill>
                  </a:tcPr>
                </a:tc>
                <a:tc>
                  <a:txBody>
                    <a:bodyPr/>
                    <a:lstStyle/>
                    <a:p>
                      <a:pPr algn="ctr"/>
                      <a:r>
                        <a:rPr lang="en-US" sz="1000" dirty="0" smtClean="0">
                          <a:latin typeface="+mn-lt"/>
                          <a:cs typeface="Calibri"/>
                        </a:rPr>
                        <a:t>Broadband Providers</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2"/>
                    </a:solidFill>
                  </a:tcPr>
                </a:tc>
                <a:tc>
                  <a:txBody>
                    <a:bodyPr/>
                    <a:lstStyle/>
                    <a:p>
                      <a:pPr algn="ctr"/>
                      <a:r>
                        <a:rPr lang="en-US" sz="1000" dirty="0" smtClean="0">
                          <a:latin typeface="+mn-lt"/>
                          <a:cs typeface="Calibri"/>
                        </a:rPr>
                        <a:t>Businesses</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2"/>
                    </a:solidFill>
                  </a:tcPr>
                </a:tc>
                <a:tc>
                  <a:txBody>
                    <a:bodyPr/>
                    <a:lstStyle/>
                    <a:p>
                      <a:pPr algn="ctr"/>
                      <a:r>
                        <a:rPr lang="en-US" sz="1000" dirty="0" smtClean="0">
                          <a:latin typeface="+mn-lt"/>
                          <a:cs typeface="Calibri"/>
                        </a:rPr>
                        <a:t>Businesses &amp;</a:t>
                      </a:r>
                      <a:r>
                        <a:rPr lang="en-US" sz="1000" baseline="0" dirty="0" smtClean="0">
                          <a:latin typeface="+mn-lt"/>
                          <a:cs typeface="Calibri"/>
                        </a:rPr>
                        <a:t> Residents</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2"/>
                    </a:solidFill>
                  </a:tcPr>
                </a:tc>
              </a:tr>
              <a:tr h="79036">
                <a:tc>
                  <a:txBody>
                    <a:bodyPr/>
                    <a:lstStyle/>
                    <a:p>
                      <a:r>
                        <a:rPr lang="en-US" sz="1000" b="1" dirty="0" smtClean="0">
                          <a:latin typeface="Arial" panose="020B0604020202020204" pitchFamily="34" charset="0"/>
                          <a:cs typeface="Arial" panose="020B0604020202020204" pitchFamily="34" charset="0"/>
                        </a:rPr>
                        <a:t>Funding Required</a:t>
                      </a:r>
                      <a:endParaRPr lang="en-US" sz="1000" b="1" dirty="0">
                        <a:latin typeface="Arial" panose="020B0604020202020204" pitchFamily="34" charset="0"/>
                        <a:cs typeface="Arial" panose="020B0604020202020204" pitchFamily="34" charset="0"/>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solidFill>
                            <a:srgbClr val="00B050"/>
                          </a:solidFill>
                          <a:latin typeface="+mn-lt"/>
                          <a:cs typeface="Calibri"/>
                        </a:rPr>
                        <a:t>Low</a:t>
                      </a:r>
                      <a:endParaRPr lang="en-US" sz="1000" dirty="0">
                        <a:solidFill>
                          <a:srgbClr val="00B05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latin typeface="+mn-lt"/>
                          <a:cs typeface="Calibri"/>
                        </a:rPr>
                        <a:t>Moderate</a:t>
                      </a:r>
                      <a:endParaRPr lang="en-US" sz="1000" dirty="0">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solidFill>
                            <a:srgbClr val="00B050"/>
                          </a:solidFill>
                          <a:latin typeface="+mn-lt"/>
                          <a:cs typeface="Calibri"/>
                        </a:rPr>
                        <a:t>Low</a:t>
                      </a:r>
                      <a:r>
                        <a:rPr lang="en-US" sz="1000" dirty="0" smtClean="0">
                          <a:latin typeface="+mn-lt"/>
                          <a:cs typeface="Calibri"/>
                        </a:rPr>
                        <a:t> </a:t>
                      </a:r>
                      <a:r>
                        <a:rPr lang="en-US" sz="1000" dirty="0" smtClean="0">
                          <a:solidFill>
                            <a:schemeClr val="accent3">
                              <a:lumMod val="50000"/>
                            </a:schemeClr>
                          </a:solidFill>
                          <a:latin typeface="+mn-lt"/>
                          <a:cs typeface="Calibri"/>
                        </a:rPr>
                        <a:t>to</a:t>
                      </a:r>
                      <a:r>
                        <a:rPr lang="en-US" sz="1000" dirty="0" smtClean="0">
                          <a:latin typeface="+mn-lt"/>
                          <a:cs typeface="Calibri"/>
                        </a:rPr>
                        <a:t> </a:t>
                      </a:r>
                      <a:r>
                        <a:rPr lang="en-US" sz="1000" dirty="0" smtClean="0">
                          <a:solidFill>
                            <a:srgbClr val="FF0000"/>
                          </a:solidFill>
                          <a:latin typeface="+mn-lt"/>
                          <a:cs typeface="Calibri"/>
                        </a:rPr>
                        <a:t>High</a:t>
                      </a:r>
                      <a:endParaRPr lang="en-US" sz="1000" dirty="0">
                        <a:solidFill>
                          <a:srgbClr val="FF000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solidFill>
                            <a:schemeClr val="accent3">
                              <a:lumMod val="50000"/>
                            </a:schemeClr>
                          </a:solidFill>
                          <a:latin typeface="+mn-lt"/>
                          <a:cs typeface="Calibri"/>
                        </a:rPr>
                        <a:t>Moderate</a:t>
                      </a:r>
                      <a:endParaRPr lang="en-US" sz="1000" dirty="0">
                        <a:solidFill>
                          <a:schemeClr val="accent3">
                            <a:lumMod val="50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solidFill>
                            <a:schemeClr val="accent3">
                              <a:lumMod val="50000"/>
                            </a:schemeClr>
                          </a:solidFill>
                          <a:latin typeface="+mn-lt"/>
                          <a:cs typeface="Calibri"/>
                        </a:rPr>
                        <a:t>Moderate</a:t>
                      </a:r>
                      <a:endParaRPr lang="en-US" sz="1000" dirty="0">
                        <a:solidFill>
                          <a:schemeClr val="accent3">
                            <a:lumMod val="50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solidFill>
                            <a:srgbClr val="FF0000"/>
                          </a:solidFill>
                          <a:latin typeface="+mn-lt"/>
                          <a:cs typeface="Calibri"/>
                        </a:rPr>
                        <a:t>High</a:t>
                      </a:r>
                      <a:endParaRPr lang="en-US" sz="1000" dirty="0">
                        <a:solidFill>
                          <a:srgbClr val="FF000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c>
                  <a:txBody>
                    <a:bodyPr/>
                    <a:lstStyle/>
                    <a:p>
                      <a:pPr algn="ctr"/>
                      <a:r>
                        <a:rPr lang="en-US" sz="1000" dirty="0" smtClean="0">
                          <a:solidFill>
                            <a:srgbClr val="FF0000"/>
                          </a:solidFill>
                          <a:latin typeface="+mn-lt"/>
                          <a:cs typeface="Calibri"/>
                        </a:rPr>
                        <a:t>High</a:t>
                      </a:r>
                      <a:endParaRPr lang="en-US" sz="1000" dirty="0">
                        <a:solidFill>
                          <a:srgbClr val="FF000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tcPr>
                </a:tc>
              </a:tr>
              <a:tr h="309505">
                <a:tc>
                  <a:txBody>
                    <a:bodyPr/>
                    <a:lstStyle/>
                    <a:p>
                      <a:r>
                        <a:rPr lang="en-US" sz="1000" b="1" dirty="0" smtClean="0">
                          <a:latin typeface="Arial" panose="020B0604020202020204" pitchFamily="34" charset="0"/>
                          <a:cs typeface="Arial" panose="020B0604020202020204" pitchFamily="34" charset="0"/>
                        </a:rPr>
                        <a:t>Operational Requirements/</a:t>
                      </a:r>
                    </a:p>
                    <a:p>
                      <a:r>
                        <a:rPr lang="en-US" sz="1000" b="1" dirty="0" smtClean="0">
                          <a:latin typeface="Arial" panose="020B0604020202020204" pitchFamily="34" charset="0"/>
                          <a:cs typeface="Arial" panose="020B0604020202020204" pitchFamily="34" charset="0"/>
                        </a:rPr>
                        <a:t>Costs</a:t>
                      </a:r>
                      <a:endParaRPr lang="en-US" sz="1000" b="1" dirty="0">
                        <a:latin typeface="Arial" panose="020B0604020202020204" pitchFamily="34" charset="0"/>
                        <a:cs typeface="Arial" panose="020B0604020202020204" pitchFamily="34" charset="0"/>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r>
                        <a:rPr lang="en-US" sz="1000" dirty="0" smtClean="0">
                          <a:solidFill>
                            <a:schemeClr val="accent3">
                              <a:lumMod val="50000"/>
                            </a:schemeClr>
                          </a:solidFill>
                          <a:latin typeface="+mn-lt"/>
                          <a:cs typeface="Calibri"/>
                        </a:rPr>
                        <a:t>Moderate</a:t>
                      </a:r>
                      <a:endParaRPr lang="en-US" sz="1000" dirty="0">
                        <a:solidFill>
                          <a:schemeClr val="accent3">
                            <a:lumMod val="50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r>
                        <a:rPr lang="en-US" sz="1000" dirty="0" smtClean="0">
                          <a:solidFill>
                            <a:srgbClr val="FF0000"/>
                          </a:solidFill>
                          <a:latin typeface="+mn-lt"/>
                          <a:cs typeface="Calibri"/>
                        </a:rPr>
                        <a:t>High</a:t>
                      </a:r>
                      <a:endParaRPr lang="en-US" sz="1000" dirty="0">
                        <a:solidFill>
                          <a:srgbClr val="FF000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algn="ctr"/>
                      <a:r>
                        <a:rPr lang="en-US" sz="1000" dirty="0" smtClean="0">
                          <a:solidFill>
                            <a:srgbClr val="C00000"/>
                          </a:solidFill>
                          <a:latin typeface="+mn-lt"/>
                          <a:cs typeface="Calibri"/>
                        </a:rPr>
                        <a:t>Very</a:t>
                      </a:r>
                      <a:r>
                        <a:rPr lang="en-US" sz="1000" baseline="0" dirty="0" smtClean="0">
                          <a:solidFill>
                            <a:srgbClr val="C00000"/>
                          </a:solidFill>
                          <a:latin typeface="+mn-lt"/>
                          <a:cs typeface="Calibri"/>
                        </a:rPr>
                        <a:t> Hi</a:t>
                      </a:r>
                      <a:r>
                        <a:rPr lang="en-US" sz="1000" dirty="0" smtClean="0">
                          <a:solidFill>
                            <a:srgbClr val="C00000"/>
                          </a:solidFill>
                          <a:latin typeface="+mn-lt"/>
                          <a:cs typeface="Calibri"/>
                        </a:rPr>
                        <a:t>gh</a:t>
                      </a:r>
                      <a:endParaRPr lang="en-US" sz="1000" dirty="0">
                        <a:solidFill>
                          <a:srgbClr val="C0000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324169">
                <a:tc>
                  <a:txBody>
                    <a:bodyPr/>
                    <a:lstStyle/>
                    <a:p>
                      <a:r>
                        <a:rPr lang="en-US" sz="1000" b="1" dirty="0" smtClean="0">
                          <a:latin typeface="Arial" panose="020B0604020202020204" pitchFamily="34" charset="0"/>
                          <a:cs typeface="Arial" panose="020B0604020202020204" pitchFamily="34" charset="0"/>
                        </a:rPr>
                        <a:t>Regulatory</a:t>
                      </a:r>
                      <a:r>
                        <a:rPr lang="en-US" sz="1000" b="1" baseline="0" dirty="0" smtClean="0">
                          <a:latin typeface="Arial" panose="020B0604020202020204" pitchFamily="34" charset="0"/>
                          <a:cs typeface="Arial" panose="020B0604020202020204" pitchFamily="34" charset="0"/>
                        </a:rPr>
                        <a:t> Requirements</a:t>
                      </a:r>
                      <a:endParaRPr lang="en-US" sz="1000" b="1" dirty="0">
                        <a:latin typeface="Arial" panose="020B0604020202020204" pitchFamily="34" charset="0"/>
                        <a:cs typeface="Arial" panose="020B0604020202020204" pitchFamily="34" charset="0"/>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chemeClr val="accent3">
                              <a:lumMod val="50000"/>
                            </a:schemeClr>
                          </a:solidFill>
                          <a:latin typeface="+mn-lt"/>
                          <a:cs typeface="Calibri"/>
                        </a:rPr>
                        <a:t>Moderate</a:t>
                      </a:r>
                      <a:endParaRPr lang="en-US" sz="1000" dirty="0">
                        <a:solidFill>
                          <a:schemeClr val="accent3">
                            <a:lumMod val="50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baseline="0" dirty="0" smtClean="0">
                          <a:solidFill>
                            <a:srgbClr val="FF0000"/>
                          </a:solidFill>
                          <a:latin typeface="+mn-lt"/>
                          <a:cs typeface="Calibri"/>
                        </a:rPr>
                        <a:t>High</a:t>
                      </a:r>
                      <a:endParaRPr lang="en-US" sz="1000" dirty="0">
                        <a:solidFill>
                          <a:srgbClr val="FF000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rgbClr val="C00000"/>
                          </a:solidFill>
                          <a:latin typeface="+mn-lt"/>
                          <a:cs typeface="Calibri"/>
                        </a:rPr>
                        <a:t>Very High</a:t>
                      </a:r>
                      <a:endParaRPr lang="en-US" sz="1000" dirty="0">
                        <a:solidFill>
                          <a:srgbClr val="C0000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r>
              <a:tr h="231477">
                <a:tc>
                  <a:txBody>
                    <a:bodyPr/>
                    <a:lstStyle/>
                    <a:p>
                      <a:r>
                        <a:rPr lang="en-US" sz="1000" b="1" dirty="0" smtClean="0">
                          <a:latin typeface="Arial" panose="020B0604020202020204" pitchFamily="34" charset="0"/>
                          <a:cs typeface="Arial" panose="020B0604020202020204" pitchFamily="34" charset="0"/>
                        </a:rPr>
                        <a:t>Revenue Generation</a:t>
                      </a:r>
                      <a:endParaRPr lang="en-US" sz="1000" b="1" dirty="0">
                        <a:latin typeface="Arial" panose="020B0604020202020204" pitchFamily="34" charset="0"/>
                        <a:cs typeface="Arial" panose="020B0604020202020204" pitchFamily="34" charset="0"/>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rgbClr val="00B050"/>
                          </a:solidFill>
                          <a:latin typeface="+mn-lt"/>
                          <a:cs typeface="Calibri"/>
                        </a:rPr>
                        <a:t>Low</a:t>
                      </a:r>
                      <a:r>
                        <a:rPr lang="en-US" sz="1000" dirty="0" smtClean="0">
                          <a:latin typeface="+mn-lt"/>
                          <a:cs typeface="Calibri"/>
                        </a:rPr>
                        <a:t> </a:t>
                      </a:r>
                      <a:r>
                        <a:rPr lang="en-US" sz="1000" dirty="0" smtClean="0">
                          <a:solidFill>
                            <a:schemeClr val="accent3">
                              <a:lumMod val="50000"/>
                            </a:schemeClr>
                          </a:solidFill>
                          <a:latin typeface="+mn-lt"/>
                          <a:cs typeface="Calibri"/>
                        </a:rPr>
                        <a:t>to</a:t>
                      </a:r>
                      <a:r>
                        <a:rPr lang="en-US" sz="1000" dirty="0" smtClean="0">
                          <a:latin typeface="+mn-lt"/>
                          <a:cs typeface="Calibri"/>
                        </a:rPr>
                        <a:t> </a:t>
                      </a:r>
                      <a:r>
                        <a:rPr lang="en-US" sz="1000" dirty="0" smtClean="0">
                          <a:solidFill>
                            <a:srgbClr val="FF0000"/>
                          </a:solidFill>
                          <a:latin typeface="+mn-lt"/>
                          <a:cs typeface="Calibri"/>
                        </a:rPr>
                        <a:t>High</a:t>
                      </a:r>
                      <a:endParaRPr lang="en-US" sz="1000" dirty="0">
                        <a:solidFill>
                          <a:srgbClr val="FF000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chemeClr val="accent4">
                              <a:lumMod val="75000"/>
                            </a:schemeClr>
                          </a:solidFill>
                          <a:latin typeface="+mn-lt"/>
                          <a:cs typeface="Calibri"/>
                        </a:rPr>
                        <a:t>Low</a:t>
                      </a:r>
                      <a:endParaRPr lang="en-US" sz="1000" dirty="0">
                        <a:solidFill>
                          <a:schemeClr val="accent4">
                            <a:lumMod val="75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chemeClr val="accent3">
                              <a:lumMod val="50000"/>
                            </a:schemeClr>
                          </a:solidFill>
                          <a:latin typeface="+mn-lt"/>
                          <a:cs typeface="Calibri"/>
                        </a:rPr>
                        <a:t>Moderate</a:t>
                      </a:r>
                      <a:endParaRPr lang="en-US" sz="1000" dirty="0">
                        <a:solidFill>
                          <a:schemeClr val="accent3">
                            <a:lumMod val="50000"/>
                          </a:schemeClr>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rgbClr val="FF0000"/>
                          </a:solidFill>
                          <a:latin typeface="+mn-lt"/>
                          <a:cs typeface="Calibri"/>
                        </a:rPr>
                        <a:t>High</a:t>
                      </a:r>
                      <a:endParaRPr lang="en-US" sz="1000" dirty="0">
                        <a:solidFill>
                          <a:srgbClr val="FF000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rgbClr val="C00000"/>
                          </a:solidFill>
                          <a:latin typeface="+mn-lt"/>
                          <a:cs typeface="Calibri"/>
                        </a:rPr>
                        <a:t>Very</a:t>
                      </a:r>
                      <a:r>
                        <a:rPr lang="en-US" sz="1000" baseline="0" dirty="0" smtClean="0">
                          <a:solidFill>
                            <a:srgbClr val="C00000"/>
                          </a:solidFill>
                          <a:latin typeface="+mn-lt"/>
                          <a:cs typeface="Calibri"/>
                        </a:rPr>
                        <a:t> High</a:t>
                      </a:r>
                      <a:endParaRPr lang="en-US" sz="1000" dirty="0">
                        <a:solidFill>
                          <a:srgbClr val="C00000"/>
                        </a:solidFill>
                        <a:latin typeface="+mn-lt"/>
                        <a:cs typeface="Calibri"/>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r>
              <a:tr h="178602">
                <a:tc>
                  <a:txBody>
                    <a:bodyPr/>
                    <a:lstStyle/>
                    <a:p>
                      <a:r>
                        <a:rPr lang="en-US" sz="1000" b="1" dirty="0" smtClean="0">
                          <a:latin typeface="Arial" panose="020B0604020202020204" pitchFamily="34" charset="0"/>
                          <a:cs typeface="Arial" panose="020B0604020202020204" pitchFamily="34" charset="0"/>
                        </a:rPr>
                        <a:t>Financial Risk</a:t>
                      </a:r>
                      <a:endParaRPr lang="en-US" sz="1000" b="1" dirty="0">
                        <a:latin typeface="Arial" panose="020B0604020202020204" pitchFamily="34" charset="0"/>
                        <a:cs typeface="Arial" panose="020B0604020202020204" pitchFamily="34" charset="0"/>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chemeClr val="accent4">
                              <a:lumMod val="75000"/>
                            </a:schemeClr>
                          </a:solidFill>
                          <a:latin typeface="+mn-lt"/>
                          <a:cs typeface="Open Sans Cond Light"/>
                        </a:rPr>
                        <a:t>Low</a:t>
                      </a:r>
                      <a:endParaRPr lang="en-US" sz="1000" dirty="0">
                        <a:solidFill>
                          <a:schemeClr val="accent4">
                            <a:lumMod val="75000"/>
                          </a:schemeClr>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chemeClr val="accent4">
                              <a:lumMod val="75000"/>
                            </a:schemeClr>
                          </a:solidFill>
                          <a:latin typeface="+mn-lt"/>
                          <a:cs typeface="Open Sans Cond Light"/>
                        </a:rPr>
                        <a:t>Low</a:t>
                      </a:r>
                      <a:endParaRPr lang="en-US" sz="1000" dirty="0">
                        <a:solidFill>
                          <a:schemeClr val="accent4">
                            <a:lumMod val="75000"/>
                          </a:schemeClr>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chemeClr val="accent4">
                              <a:lumMod val="75000"/>
                            </a:schemeClr>
                          </a:solidFill>
                          <a:latin typeface="+mn-lt"/>
                          <a:cs typeface="Open Sans Cond Light"/>
                        </a:rPr>
                        <a:t>Low</a:t>
                      </a:r>
                      <a:endParaRPr lang="en-US" sz="1000" dirty="0">
                        <a:solidFill>
                          <a:schemeClr val="accent4">
                            <a:lumMod val="75000"/>
                          </a:schemeClr>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chemeClr val="accent4">
                              <a:lumMod val="75000"/>
                            </a:schemeClr>
                          </a:solidFill>
                          <a:latin typeface="+mn-lt"/>
                          <a:cs typeface="Open Sans Cond Light"/>
                        </a:rPr>
                        <a:t>Low</a:t>
                      </a:r>
                      <a:endParaRPr lang="en-US" sz="1000" dirty="0">
                        <a:solidFill>
                          <a:schemeClr val="accent4">
                            <a:lumMod val="75000"/>
                          </a:schemeClr>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chemeClr val="accent3">
                              <a:lumMod val="50000"/>
                            </a:schemeClr>
                          </a:solidFill>
                          <a:latin typeface="+mn-lt"/>
                          <a:cs typeface="Open Sans Cond Light"/>
                        </a:rPr>
                        <a:t>Moderate</a:t>
                      </a:r>
                      <a:endParaRPr lang="en-US" sz="1000" dirty="0">
                        <a:solidFill>
                          <a:schemeClr val="accent3">
                            <a:lumMod val="50000"/>
                          </a:schemeClr>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rgbClr val="FF0000"/>
                          </a:solidFill>
                          <a:latin typeface="+mn-lt"/>
                          <a:cs typeface="Open Sans Cond Light"/>
                        </a:rPr>
                        <a:t>High</a:t>
                      </a:r>
                      <a:endParaRPr lang="en-US" sz="1000" dirty="0">
                        <a:solidFill>
                          <a:srgbClr val="FF0000"/>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c>
                  <a:txBody>
                    <a:bodyPr/>
                    <a:lstStyle/>
                    <a:p>
                      <a:pPr algn="ctr"/>
                      <a:r>
                        <a:rPr lang="en-US" sz="1000" dirty="0" smtClean="0">
                          <a:solidFill>
                            <a:srgbClr val="C00000"/>
                          </a:solidFill>
                          <a:latin typeface="+mn-lt"/>
                          <a:cs typeface="Open Sans Cond Light"/>
                        </a:rPr>
                        <a:t>Very High</a:t>
                      </a:r>
                      <a:endParaRPr lang="en-US" sz="1000" dirty="0">
                        <a:solidFill>
                          <a:srgbClr val="C00000"/>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r>
              <a:tr h="315947">
                <a:tc>
                  <a:txBody>
                    <a:bodyPr/>
                    <a:lstStyle/>
                    <a:p>
                      <a:r>
                        <a:rPr lang="en-US" sz="1000" b="1" dirty="0" smtClean="0">
                          <a:latin typeface="Arial" panose="020B0604020202020204" pitchFamily="34" charset="0"/>
                          <a:cs typeface="Arial" panose="020B0604020202020204" pitchFamily="34" charset="0"/>
                        </a:rPr>
                        <a:t>Execution Risk</a:t>
                      </a:r>
                      <a:endParaRPr lang="en-US" sz="1000" b="1" dirty="0">
                        <a:latin typeface="Arial" panose="020B0604020202020204" pitchFamily="34" charset="0"/>
                        <a:cs typeface="Arial" panose="020B0604020202020204" pitchFamily="34" charset="0"/>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chemeClr val="accent4">
                              <a:lumMod val="75000"/>
                            </a:schemeClr>
                          </a:solidFill>
                          <a:latin typeface="+mn-lt"/>
                          <a:cs typeface="Open Sans Cond Light"/>
                        </a:rPr>
                        <a:t>Low</a:t>
                      </a:r>
                      <a:endParaRPr lang="en-US" sz="1000" dirty="0">
                        <a:solidFill>
                          <a:schemeClr val="accent4">
                            <a:lumMod val="75000"/>
                          </a:schemeClr>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chemeClr val="accent4">
                              <a:lumMod val="75000"/>
                            </a:schemeClr>
                          </a:solidFill>
                          <a:latin typeface="+mn-lt"/>
                          <a:cs typeface="Open Sans Cond Light"/>
                        </a:rPr>
                        <a:t>Low</a:t>
                      </a:r>
                      <a:endParaRPr lang="en-US" sz="1000" dirty="0">
                        <a:solidFill>
                          <a:schemeClr val="accent4">
                            <a:lumMod val="75000"/>
                          </a:schemeClr>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chemeClr val="accent3">
                              <a:lumMod val="50000"/>
                            </a:schemeClr>
                          </a:solidFill>
                          <a:latin typeface="+mn-lt"/>
                          <a:cs typeface="Open Sans Cond Light"/>
                        </a:rPr>
                        <a:t>Moderate</a:t>
                      </a:r>
                      <a:endParaRPr lang="en-US" sz="1000" dirty="0">
                        <a:solidFill>
                          <a:schemeClr val="accent3">
                            <a:lumMod val="50000"/>
                          </a:schemeClr>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chemeClr val="accent4">
                              <a:lumMod val="75000"/>
                            </a:schemeClr>
                          </a:solidFill>
                          <a:latin typeface="+mn-lt"/>
                          <a:cs typeface="Open Sans Cond Light"/>
                        </a:rPr>
                        <a:t>Low</a:t>
                      </a:r>
                      <a:endParaRPr lang="en-US" sz="1000" dirty="0">
                        <a:solidFill>
                          <a:schemeClr val="accent4">
                            <a:lumMod val="75000"/>
                          </a:schemeClr>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chemeClr val="accent3">
                              <a:lumMod val="50000"/>
                            </a:schemeClr>
                          </a:solidFill>
                          <a:latin typeface="+mn-lt"/>
                          <a:cs typeface="Open Sans Cond Light"/>
                        </a:rPr>
                        <a:t>Moderate</a:t>
                      </a:r>
                      <a:endParaRPr lang="en-US" sz="1000" dirty="0">
                        <a:solidFill>
                          <a:schemeClr val="accent3">
                            <a:lumMod val="50000"/>
                          </a:schemeClr>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rgbClr val="FF0000"/>
                          </a:solidFill>
                          <a:latin typeface="+mn-lt"/>
                          <a:cs typeface="Open Sans Cond Light"/>
                        </a:rPr>
                        <a:t>High</a:t>
                      </a:r>
                      <a:endParaRPr lang="en-US" sz="1000" dirty="0">
                        <a:solidFill>
                          <a:srgbClr val="FF0000"/>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c>
                  <a:txBody>
                    <a:bodyPr/>
                    <a:lstStyle/>
                    <a:p>
                      <a:pPr algn="ctr"/>
                      <a:r>
                        <a:rPr lang="en-US" sz="1000" dirty="0" smtClean="0">
                          <a:solidFill>
                            <a:srgbClr val="C00000"/>
                          </a:solidFill>
                          <a:latin typeface="+mn-lt"/>
                          <a:cs typeface="Open Sans Cond Light"/>
                        </a:rPr>
                        <a:t>Very High</a:t>
                      </a:r>
                      <a:endParaRPr lang="en-US" sz="1000" dirty="0">
                        <a:solidFill>
                          <a:srgbClr val="C00000"/>
                        </a:solidFill>
                        <a:latin typeface="+mn-lt"/>
                        <a:cs typeface="Open Sans Cond Light"/>
                      </a:endParaRPr>
                    </a:p>
                  </a:txBody>
                  <a:tcPr marL="65024" marR="65024" marT="24384" marB="24384" anchor="ct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rgbClr val="BBD7F8"/>
                    </a:solidFill>
                  </a:tcPr>
                </a:tc>
              </a:tr>
            </a:tbl>
          </a:graphicData>
        </a:graphic>
      </p:graphicFrame>
      <p:sp>
        <p:nvSpPr>
          <p:cNvPr id="2" name="Rectangle 1"/>
          <p:cNvSpPr/>
          <p:nvPr/>
        </p:nvSpPr>
        <p:spPr>
          <a:xfrm>
            <a:off x="4416950" y="228954"/>
            <a:ext cx="4572000" cy="707886"/>
          </a:xfrm>
          <a:prstGeom prst="rect">
            <a:avLst/>
          </a:prstGeom>
        </p:spPr>
        <p:txBody>
          <a:bodyPr>
            <a:spAutoFit/>
          </a:bodyPr>
          <a:lstStyle/>
          <a:p>
            <a:pPr algn="r"/>
            <a:r>
              <a:rPr lang="en-US" sz="2000" dirty="0">
                <a:solidFill>
                  <a:schemeClr val="bg1"/>
                </a:solidFill>
                <a:latin typeface="Calibri"/>
                <a:cs typeface="Calibri"/>
              </a:rPr>
              <a:t>Comparison of Municipal Broadband Business Strategies</a:t>
            </a:r>
          </a:p>
        </p:txBody>
      </p:sp>
    </p:spTree>
    <p:extLst>
      <p:ext uri="{BB962C8B-B14F-4D97-AF65-F5344CB8AC3E}">
        <p14:creationId xmlns:p14="http://schemas.microsoft.com/office/powerpoint/2010/main" val="289787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Election</a:t>
            </a:r>
            <a:endParaRPr lang="en-US" dirty="0"/>
          </a:p>
        </p:txBody>
      </p:sp>
      <p:sp>
        <p:nvSpPr>
          <p:cNvPr id="3" name="Content Placeholder 2"/>
          <p:cNvSpPr>
            <a:spLocks noGrp="1"/>
          </p:cNvSpPr>
          <p:nvPr>
            <p:ph idx="1"/>
          </p:nvPr>
        </p:nvSpPr>
        <p:spPr>
          <a:xfrm>
            <a:off x="4275438" y="1300679"/>
            <a:ext cx="4450538" cy="2834716"/>
          </a:xfrm>
        </p:spPr>
        <p:txBody>
          <a:bodyPr/>
          <a:lstStyle/>
          <a:p>
            <a:pPr marL="342900" indent="-342900">
              <a:buFont typeface="Arial" panose="020B0604020202020204" pitchFamily="34" charset="0"/>
              <a:buChar char="•"/>
            </a:pPr>
            <a:r>
              <a:rPr lang="en-US" sz="1800" dirty="0" smtClean="0"/>
              <a:t>Passed at 83.2% approval</a:t>
            </a:r>
          </a:p>
          <a:p>
            <a:pPr marL="342900" indent="-342900">
              <a:buFont typeface="Arial" panose="020B0604020202020204" pitchFamily="34" charset="0"/>
              <a:buChar char="•"/>
            </a:pPr>
            <a:r>
              <a:rPr lang="en-US" sz="1800" dirty="0" smtClean="0"/>
              <a:t>Forty-seven Colorado communities overturned SB-152 restrictions including Loveland</a:t>
            </a:r>
          </a:p>
          <a:p>
            <a:pPr marL="342900" indent="-342900">
              <a:buFont typeface="Arial" panose="020B0604020202020204" pitchFamily="34" charset="0"/>
              <a:buChar char="•"/>
            </a:pPr>
            <a:r>
              <a:rPr lang="en-US" sz="1800" dirty="0" smtClean="0"/>
              <a:t>Private citizen committee advocated for the Fort Collins passage of SB-152 (fortgigabit.com)</a:t>
            </a:r>
          </a:p>
          <a:p>
            <a:pPr marL="342900" indent="-342900">
              <a:buFont typeface="Arial" panose="020B0604020202020204" pitchFamily="34" charset="0"/>
              <a:buChar char="•"/>
            </a:pPr>
            <a:endParaRPr lang="en-US" sz="1800" dirty="0" smtClean="0"/>
          </a:p>
        </p:txBody>
      </p:sp>
      <p:sp>
        <p:nvSpPr>
          <p:cNvPr id="4" name="Slide Number Placeholder 3"/>
          <p:cNvSpPr>
            <a:spLocks noGrp="1"/>
          </p:cNvSpPr>
          <p:nvPr>
            <p:ph type="sldNum" sz="quarter" idx="4"/>
          </p:nvPr>
        </p:nvSpPr>
        <p:spPr/>
        <p:txBody>
          <a:bodyPr/>
          <a:lstStyle/>
          <a:p>
            <a:fld id="{6B336A68-D5C4-EF40-B998-6E375F9C805C}" type="slidenum">
              <a:rPr lang="en-US" smtClean="0"/>
              <a:pPr/>
              <a:t>3</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04" y="1300679"/>
            <a:ext cx="3610102" cy="2657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8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146" y="311582"/>
            <a:ext cx="5789048" cy="438994"/>
          </a:xfrm>
        </p:spPr>
        <p:txBody>
          <a:bodyPr/>
          <a:lstStyle/>
          <a:p>
            <a:r>
              <a:rPr lang="en-US" dirty="0" smtClean="0"/>
              <a:t>Broadband Case Studies &amp; Benchmarking Analysis</a:t>
            </a: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4</a:t>
            </a:fld>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7419" y="1203766"/>
            <a:ext cx="2896127" cy="32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245510" y="1852139"/>
            <a:ext cx="3101546" cy="1200329"/>
          </a:xfrm>
          <a:prstGeom prst="rect">
            <a:avLst/>
          </a:prstGeom>
        </p:spPr>
        <p:txBody>
          <a:bodyPr wrap="square">
            <a:spAutoFit/>
          </a:bodyPr>
          <a:lstStyle/>
          <a:p>
            <a:r>
              <a:rPr lang="en-US" sz="2400" b="1" i="1" dirty="0" smtClean="0">
                <a:cs typeface="Arial" panose="020B0604020202020204" pitchFamily="34" charset="0"/>
              </a:rPr>
              <a:t>“</a:t>
            </a:r>
            <a:r>
              <a:rPr lang="en-US" sz="2400" b="1" i="1" dirty="0">
                <a:cs typeface="Arial" panose="020B0604020202020204" pitchFamily="34" charset="0"/>
              </a:rPr>
              <a:t>Moving too quickly can </a:t>
            </a:r>
            <a:r>
              <a:rPr lang="en-US" sz="2400" b="1" i="1" dirty="0" smtClean="0">
                <a:cs typeface="Arial" panose="020B0604020202020204" pitchFamily="34" charset="0"/>
              </a:rPr>
              <a:t>be as </a:t>
            </a:r>
            <a:r>
              <a:rPr lang="en-US" sz="2400" b="1" i="1" dirty="0">
                <a:cs typeface="Arial" panose="020B0604020202020204" pitchFamily="34" charset="0"/>
              </a:rPr>
              <a:t>risky as moving </a:t>
            </a:r>
            <a:r>
              <a:rPr lang="en-US" sz="2400" b="1" i="1" dirty="0" smtClean="0">
                <a:cs typeface="Arial" panose="020B0604020202020204" pitchFamily="34" charset="0"/>
              </a:rPr>
              <a:t>too slowly</a:t>
            </a:r>
            <a:r>
              <a:rPr lang="en-US" sz="2400" b="1" i="1" dirty="0">
                <a:cs typeface="Arial" panose="020B0604020202020204" pitchFamily="34" charset="0"/>
              </a:rPr>
              <a:t>”</a:t>
            </a:r>
          </a:p>
        </p:txBody>
      </p:sp>
    </p:spTree>
    <p:extLst>
      <p:ext uri="{BB962C8B-B14F-4D97-AF65-F5344CB8AC3E}">
        <p14:creationId xmlns:p14="http://schemas.microsoft.com/office/powerpoint/2010/main" val="162111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146" y="311582"/>
            <a:ext cx="5789048" cy="438994"/>
          </a:xfrm>
        </p:spPr>
        <p:txBody>
          <a:bodyPr/>
          <a:lstStyle/>
          <a:p>
            <a:r>
              <a:rPr lang="en-US" dirty="0" smtClean="0"/>
              <a:t>Broadband Case Studies &amp; Benchmarking Analysis</a:t>
            </a:r>
            <a:endParaRPr lang="en-US" dirty="0"/>
          </a:p>
        </p:txBody>
      </p:sp>
      <p:sp>
        <p:nvSpPr>
          <p:cNvPr id="3" name="Content Placeholder 2"/>
          <p:cNvSpPr>
            <a:spLocks noGrp="1"/>
          </p:cNvSpPr>
          <p:nvPr>
            <p:ph idx="1"/>
          </p:nvPr>
        </p:nvSpPr>
        <p:spPr>
          <a:xfrm>
            <a:off x="415138" y="1096367"/>
            <a:ext cx="8310838" cy="3443828"/>
          </a:xfrm>
        </p:spPr>
        <p:txBody>
          <a:bodyPr/>
          <a:lstStyle/>
          <a:p>
            <a:pPr algn="ctr"/>
            <a:r>
              <a:rPr lang="en-US" sz="2400" b="1" dirty="0"/>
              <a:t>Evaluation Included</a:t>
            </a:r>
          </a:p>
          <a:p>
            <a:pPr algn="ctr"/>
            <a:endParaRPr lang="en-US" sz="600" b="1" dirty="0"/>
          </a:p>
          <a:p>
            <a:pPr marL="342900" indent="-342900">
              <a:lnSpc>
                <a:spcPct val="150000"/>
              </a:lnSpc>
              <a:buFont typeface="Arial" panose="020B0604020202020204" pitchFamily="34" charset="0"/>
              <a:buChar char="•"/>
            </a:pPr>
            <a:r>
              <a:rPr lang="en-US" sz="1800" dirty="0" smtClean="0"/>
              <a:t>What conditions drove other communities to develop broadband programs?</a:t>
            </a:r>
          </a:p>
          <a:p>
            <a:pPr marL="342900" indent="-342900">
              <a:lnSpc>
                <a:spcPct val="150000"/>
              </a:lnSpc>
              <a:buFont typeface="Arial" panose="020B0604020202020204" pitchFamily="34" charset="0"/>
              <a:buChar char="•"/>
            </a:pPr>
            <a:r>
              <a:rPr lang="en-US" sz="1800" dirty="0" smtClean="0"/>
              <a:t>How </a:t>
            </a:r>
            <a:r>
              <a:rPr lang="en-US" sz="1800" dirty="0"/>
              <a:t>do other communities </a:t>
            </a:r>
            <a:r>
              <a:rPr lang="en-US" sz="1800" dirty="0" smtClean="0"/>
              <a:t>measure </a:t>
            </a:r>
            <a:r>
              <a:rPr lang="en-US" sz="1800" dirty="0"/>
              <a:t>broadband success?</a:t>
            </a:r>
          </a:p>
          <a:p>
            <a:pPr marL="342900" indent="-342900">
              <a:lnSpc>
                <a:spcPct val="150000"/>
              </a:lnSpc>
              <a:buFont typeface="Arial" panose="020B0604020202020204" pitchFamily="34" charset="0"/>
              <a:buChar char="•"/>
            </a:pPr>
            <a:r>
              <a:rPr lang="en-US" sz="1800" dirty="0"/>
              <a:t>How did the benchmark community implement their strategies?</a:t>
            </a:r>
          </a:p>
          <a:p>
            <a:pPr marL="342900" indent="-342900">
              <a:lnSpc>
                <a:spcPct val="150000"/>
              </a:lnSpc>
              <a:buFont typeface="Arial" panose="020B0604020202020204" pitchFamily="34" charset="0"/>
              <a:buChar char="•"/>
            </a:pPr>
            <a:r>
              <a:rPr lang="en-US" sz="1800" dirty="0"/>
              <a:t>What benefits/challenges were identified?</a:t>
            </a:r>
          </a:p>
          <a:p>
            <a:pPr marL="342900" indent="-342900">
              <a:lnSpc>
                <a:spcPct val="150000"/>
              </a:lnSpc>
              <a:buFont typeface="Arial" panose="020B0604020202020204" pitchFamily="34" charset="0"/>
              <a:buChar char="•"/>
            </a:pPr>
            <a:r>
              <a:rPr lang="en-US" sz="1800" dirty="0"/>
              <a:t>How did these projects perform financially?</a:t>
            </a:r>
          </a:p>
          <a:p>
            <a:pPr marL="342900" indent="-342900">
              <a:lnSpc>
                <a:spcPct val="150000"/>
              </a:lnSpc>
              <a:buFont typeface="Arial" panose="020B0604020202020204" pitchFamily="34" charset="0"/>
              <a:buChar char="•"/>
            </a:pPr>
            <a:r>
              <a:rPr lang="en-US" sz="1800" dirty="0"/>
              <a:t>What can Fort Collins learn from these case studies?</a:t>
            </a:r>
          </a:p>
          <a:p>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5</a:t>
            </a:fld>
            <a:endParaRPr lang="en-US" dirty="0"/>
          </a:p>
        </p:txBody>
      </p:sp>
    </p:spTree>
    <p:extLst>
      <p:ext uri="{BB962C8B-B14F-4D97-AF65-F5344CB8AC3E}">
        <p14:creationId xmlns:p14="http://schemas.microsoft.com/office/powerpoint/2010/main" val="42331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146" y="311582"/>
            <a:ext cx="5789048" cy="438994"/>
          </a:xfrm>
        </p:spPr>
        <p:txBody>
          <a:bodyPr/>
          <a:lstStyle/>
          <a:p>
            <a:r>
              <a:rPr lang="en-US" dirty="0" smtClean="0"/>
              <a:t>Broadband Case Studies &amp; Benchmarking Analysis</a:t>
            </a:r>
            <a:endParaRPr lang="en-US" dirty="0"/>
          </a:p>
        </p:txBody>
      </p:sp>
      <p:sp>
        <p:nvSpPr>
          <p:cNvPr id="3" name="Content Placeholder 2"/>
          <p:cNvSpPr>
            <a:spLocks noGrp="1"/>
          </p:cNvSpPr>
          <p:nvPr>
            <p:ph idx="1"/>
          </p:nvPr>
        </p:nvSpPr>
        <p:spPr>
          <a:xfrm>
            <a:off x="326004" y="1008903"/>
            <a:ext cx="8444286" cy="3228498"/>
          </a:xfrm>
        </p:spPr>
        <p:txBody>
          <a:bodyPr/>
          <a:lstStyle/>
          <a:p>
            <a:pPr algn="ctr"/>
            <a:r>
              <a:rPr lang="en-US" sz="2400" b="1" dirty="0"/>
              <a:t>What We Learned</a:t>
            </a:r>
          </a:p>
          <a:p>
            <a:pPr algn="ctr"/>
            <a:endParaRPr lang="en-US" sz="1100" b="1" dirty="0">
              <a:cs typeface="Arial" panose="020B0604020202020204" pitchFamily="34" charset="0"/>
            </a:endParaRPr>
          </a:p>
          <a:p>
            <a:pPr marL="230188" lvl="1" indent="-227013"/>
            <a:r>
              <a:rPr lang="en-US" sz="1800" dirty="0">
                <a:solidFill>
                  <a:schemeClr val="tx1"/>
                </a:solidFill>
                <a:ea typeface="ＭＳ Ｐゴシック" charset="0"/>
                <a:cs typeface="Century Gothic"/>
              </a:rPr>
              <a:t>Every community is unique, business models are custom designed to meet local </a:t>
            </a:r>
            <a:r>
              <a:rPr lang="en-US" sz="1800" dirty="0" smtClean="0">
                <a:solidFill>
                  <a:schemeClr val="tx1"/>
                </a:solidFill>
                <a:ea typeface="ＭＳ Ｐゴシック" charset="0"/>
                <a:cs typeface="Century Gothic"/>
              </a:rPr>
              <a:t>needs</a:t>
            </a:r>
            <a:endParaRPr lang="en-US" sz="1800" dirty="0">
              <a:solidFill>
                <a:schemeClr val="tx1"/>
              </a:solidFill>
              <a:ea typeface="ＭＳ Ｐゴシック" charset="0"/>
              <a:cs typeface="Century Gothic"/>
            </a:endParaRPr>
          </a:p>
          <a:p>
            <a:pPr marL="230188" lvl="1" indent="-227013"/>
            <a:endParaRPr lang="en-US" sz="1000" dirty="0" smtClean="0">
              <a:solidFill>
                <a:schemeClr val="tx1"/>
              </a:solidFill>
              <a:ea typeface="ＭＳ Ｐゴシック" charset="0"/>
              <a:cs typeface="Century Gothic"/>
            </a:endParaRPr>
          </a:p>
          <a:p>
            <a:pPr marL="230188" lvl="1" indent="-227013"/>
            <a:r>
              <a:rPr lang="en-US" sz="1800" dirty="0" smtClean="0">
                <a:solidFill>
                  <a:schemeClr val="tx1"/>
                </a:solidFill>
                <a:ea typeface="ＭＳ Ｐゴシック" charset="0"/>
                <a:cs typeface="Century Gothic"/>
              </a:rPr>
              <a:t>Financial </a:t>
            </a:r>
            <a:r>
              <a:rPr lang="en-US" sz="1800" dirty="0">
                <a:solidFill>
                  <a:schemeClr val="tx1"/>
                </a:solidFill>
                <a:ea typeface="ＭＳ Ｐゴシック" charset="0"/>
                <a:cs typeface="Century Gothic"/>
              </a:rPr>
              <a:t>sustainability is not the only factor in determining success, </a:t>
            </a:r>
            <a:r>
              <a:rPr lang="en-US" sz="1800" dirty="0" smtClean="0">
                <a:solidFill>
                  <a:schemeClr val="tx1"/>
                </a:solidFill>
                <a:ea typeface="ＭＳ Ｐゴシック" charset="0"/>
                <a:cs typeface="Century Gothic"/>
              </a:rPr>
              <a:t>indirect/soft benefits </a:t>
            </a:r>
            <a:r>
              <a:rPr lang="en-US" sz="1800" dirty="0">
                <a:solidFill>
                  <a:schemeClr val="tx1"/>
                </a:solidFill>
                <a:ea typeface="ＭＳ Ｐゴシック" charset="0"/>
                <a:cs typeface="Century Gothic"/>
              </a:rPr>
              <a:t>are important as </a:t>
            </a:r>
            <a:r>
              <a:rPr lang="en-US" sz="1800" dirty="0" smtClean="0">
                <a:solidFill>
                  <a:schemeClr val="tx1"/>
                </a:solidFill>
                <a:ea typeface="ＭＳ Ｐゴシック" charset="0"/>
                <a:cs typeface="Century Gothic"/>
              </a:rPr>
              <a:t>well</a:t>
            </a:r>
          </a:p>
          <a:p>
            <a:pPr marL="230188" lvl="1" indent="-227013"/>
            <a:endParaRPr lang="en-US" sz="800" dirty="0">
              <a:solidFill>
                <a:schemeClr val="tx1"/>
              </a:solidFill>
              <a:ea typeface="ＭＳ Ｐゴシック" charset="0"/>
              <a:cs typeface="Century Gothic"/>
            </a:endParaRPr>
          </a:p>
          <a:p>
            <a:pPr marL="230188" lvl="1" indent="-227013"/>
            <a:r>
              <a:rPr lang="en-US" sz="1800" dirty="0" smtClean="0">
                <a:solidFill>
                  <a:schemeClr val="tx1"/>
                </a:solidFill>
                <a:ea typeface="ＭＳ Ｐゴシック" charset="0"/>
                <a:cs typeface="Century Gothic"/>
              </a:rPr>
              <a:t>Financial </a:t>
            </a:r>
            <a:r>
              <a:rPr lang="en-US" sz="1800" dirty="0">
                <a:solidFill>
                  <a:schemeClr val="tx1"/>
                </a:solidFill>
                <a:ea typeface="ＭＳ Ｐゴシック" charset="0"/>
                <a:cs typeface="Century Gothic"/>
              </a:rPr>
              <a:t>performance varies widely depending on strategy </a:t>
            </a:r>
            <a:r>
              <a:rPr lang="en-US" sz="1800" dirty="0" smtClean="0">
                <a:solidFill>
                  <a:schemeClr val="tx1"/>
                </a:solidFill>
                <a:ea typeface="ＭＳ Ｐゴシック" charset="0"/>
                <a:cs typeface="Century Gothic"/>
              </a:rPr>
              <a:t>implemented and can work or fail</a:t>
            </a:r>
          </a:p>
          <a:p>
            <a:pPr marL="230188" lvl="1" indent="-227013"/>
            <a:endParaRPr lang="en-US" sz="800" dirty="0" smtClean="0">
              <a:solidFill>
                <a:schemeClr val="tx1"/>
              </a:solidFill>
              <a:ea typeface="ＭＳ Ｐゴシック" charset="0"/>
              <a:cs typeface="Century Gothic"/>
            </a:endParaRPr>
          </a:p>
          <a:p>
            <a:pPr marL="230188" lvl="1" indent="-227013"/>
            <a:r>
              <a:rPr lang="en-US" sz="1800" dirty="0" smtClean="0">
                <a:solidFill>
                  <a:schemeClr val="tx1"/>
                </a:solidFill>
                <a:ea typeface="ＭＳ Ｐゴシック" charset="0"/>
                <a:cs typeface="Century Gothic"/>
              </a:rPr>
              <a:t>Most communities build their broadband programs over 5-10 years rather than all at once</a:t>
            </a:r>
          </a:p>
          <a:p>
            <a:pPr marL="230188" lvl="1" indent="-227013"/>
            <a:endParaRPr lang="en-US" sz="1000" dirty="0" smtClean="0">
              <a:solidFill>
                <a:schemeClr val="tx1"/>
              </a:solidFill>
              <a:ea typeface="ＭＳ Ｐゴシック" charset="0"/>
              <a:cs typeface="Century Gothic"/>
            </a:endParaRPr>
          </a:p>
          <a:p>
            <a:pPr marL="230188" lvl="1" indent="-227013"/>
            <a:endParaRPr lang="en-US" sz="1000" dirty="0" smtClean="0">
              <a:solidFill>
                <a:schemeClr val="tx1"/>
              </a:solidFill>
              <a:ea typeface="ＭＳ Ｐゴシック" charset="0"/>
              <a:cs typeface="Century Gothic"/>
            </a:endParaRPr>
          </a:p>
        </p:txBody>
      </p:sp>
      <p:sp>
        <p:nvSpPr>
          <p:cNvPr id="4" name="Slide Number Placeholder 3"/>
          <p:cNvSpPr>
            <a:spLocks noGrp="1"/>
          </p:cNvSpPr>
          <p:nvPr>
            <p:ph type="sldNum" sz="quarter" idx="4"/>
          </p:nvPr>
        </p:nvSpPr>
        <p:spPr/>
        <p:txBody>
          <a:bodyPr/>
          <a:lstStyle/>
          <a:p>
            <a:fld id="{6B336A68-D5C4-EF40-B998-6E375F9C805C}" type="slidenum">
              <a:rPr lang="en-US" smtClean="0"/>
              <a:pPr/>
              <a:t>6</a:t>
            </a:fld>
            <a:endParaRPr lang="en-US" dirty="0"/>
          </a:p>
        </p:txBody>
      </p:sp>
    </p:spTree>
    <p:extLst>
      <p:ext uri="{BB962C8B-B14F-4D97-AF65-F5344CB8AC3E}">
        <p14:creationId xmlns:p14="http://schemas.microsoft.com/office/powerpoint/2010/main" val="42331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146" y="311582"/>
            <a:ext cx="5789048" cy="438994"/>
          </a:xfrm>
        </p:spPr>
        <p:txBody>
          <a:bodyPr/>
          <a:lstStyle/>
          <a:p>
            <a:r>
              <a:rPr lang="en-US" dirty="0" smtClean="0"/>
              <a:t>Broadband Case Studies &amp; Benchmarking Analysis</a:t>
            </a: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7</a:t>
            </a:fld>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4543" y="1008762"/>
            <a:ext cx="7385112" cy="363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24938" y="2713446"/>
            <a:ext cx="1128439" cy="459700"/>
          </a:xfrm>
          <a:prstGeom prst="roundRect">
            <a:avLst/>
          </a:prstGeom>
          <a:solidFill>
            <a:schemeClr val="bg1"/>
          </a:solidFill>
        </p:spPr>
        <p:txBody>
          <a:bodyPr wrap="square" rtlCol="0">
            <a:spAutoFit/>
          </a:bodyPr>
          <a:lstStyle/>
          <a:p>
            <a:r>
              <a:rPr lang="en-US" sz="1050" dirty="0" smtClean="0">
                <a:solidFill>
                  <a:srgbClr val="1D5475"/>
                </a:solidFill>
                <a:latin typeface="Open Sans Light"/>
              </a:rPr>
              <a:t>Public Service </a:t>
            </a:r>
          </a:p>
          <a:p>
            <a:r>
              <a:rPr lang="en-US" sz="1050" dirty="0" smtClean="0">
                <a:solidFill>
                  <a:srgbClr val="1D5475"/>
                </a:solidFill>
                <a:latin typeface="Open Sans Light"/>
              </a:rPr>
              <a:t>Provider</a:t>
            </a:r>
            <a:endParaRPr lang="en-US" sz="1050" dirty="0">
              <a:solidFill>
                <a:srgbClr val="1D5475"/>
              </a:solidFill>
              <a:latin typeface="Open Sans Light"/>
            </a:endParaRPr>
          </a:p>
        </p:txBody>
      </p:sp>
    </p:spTree>
    <p:extLst>
      <p:ext uri="{BB962C8B-B14F-4D97-AF65-F5344CB8AC3E}">
        <p14:creationId xmlns:p14="http://schemas.microsoft.com/office/powerpoint/2010/main" val="42331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146" y="311582"/>
            <a:ext cx="5789048" cy="438994"/>
          </a:xfrm>
        </p:spPr>
        <p:txBody>
          <a:bodyPr/>
          <a:lstStyle/>
          <a:p>
            <a:r>
              <a:rPr lang="en-US" dirty="0" smtClean="0"/>
              <a:t>Public Policy Changes</a:t>
            </a:r>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8</a:t>
            </a:fld>
            <a:endParaRPr lang="en-US" dirty="0"/>
          </a:p>
        </p:txBody>
      </p:sp>
      <p:sp>
        <p:nvSpPr>
          <p:cNvPr id="5" name="Rectangle 4"/>
          <p:cNvSpPr/>
          <p:nvPr/>
        </p:nvSpPr>
        <p:spPr>
          <a:xfrm>
            <a:off x="420130" y="1096424"/>
            <a:ext cx="7531174" cy="2754600"/>
          </a:xfrm>
          <a:prstGeom prst="rect">
            <a:avLst/>
          </a:prstGeom>
        </p:spPr>
        <p:txBody>
          <a:bodyPr wrap="square">
            <a:spAutoFit/>
          </a:bodyPr>
          <a:lstStyle/>
          <a:p>
            <a:pPr marL="171450" indent="-171450" algn="ctr">
              <a:buFont typeface="Arial" panose="020B0604020202020204" pitchFamily="34" charset="0"/>
              <a:buChar char="•"/>
            </a:pPr>
            <a:endParaRPr lang="en-US" sz="800" dirty="0"/>
          </a:p>
          <a:p>
            <a:pPr marL="171450" indent="-171450" algn="ctr">
              <a:buFont typeface="Arial" panose="020B0604020202020204" pitchFamily="34" charset="0"/>
              <a:buChar char="•"/>
            </a:pPr>
            <a:endParaRPr lang="en-US" sz="500" dirty="0"/>
          </a:p>
          <a:p>
            <a:pPr marL="285750" indent="-285750">
              <a:buFont typeface="Arial" panose="020B0604020202020204" pitchFamily="34" charset="0"/>
              <a:buChar char="•"/>
            </a:pPr>
            <a:r>
              <a:rPr lang="en-US" dirty="0"/>
              <a:t>City uses policy tools and standards to streamline construction and reduce the cost of building infrastructure.</a:t>
            </a:r>
          </a:p>
          <a:p>
            <a:endParaRPr lang="en-US" sz="1600" dirty="0"/>
          </a:p>
          <a:p>
            <a:pPr marL="285750" indent="-285750">
              <a:buFont typeface="Arial" panose="020B0604020202020204" pitchFamily="34" charset="0"/>
              <a:buChar char="•"/>
            </a:pPr>
            <a:r>
              <a:rPr lang="en-US" dirty="0"/>
              <a:t>Low risk/reward option to support incentives to accelerate broadband investment, but no “quick wins” to improve services</a:t>
            </a:r>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r>
              <a:rPr lang="en-US" dirty="0" smtClean="0"/>
              <a:t>Passive </a:t>
            </a:r>
            <a:r>
              <a:rPr lang="en-US" dirty="0"/>
              <a:t>model</a:t>
            </a:r>
          </a:p>
          <a:p>
            <a:pPr marL="285750" indent="-285750">
              <a:buFont typeface="Arial" panose="020B0604020202020204" pitchFamily="34" charset="0"/>
              <a:buChar char="•"/>
            </a:pPr>
            <a:endParaRPr lang="en-US" sz="900" dirty="0" smtClean="0"/>
          </a:p>
          <a:p>
            <a:pPr marL="285750" indent="-285750">
              <a:buFont typeface="Arial" panose="020B0604020202020204" pitchFamily="34" charset="0"/>
              <a:buChar char="•"/>
            </a:pPr>
            <a:r>
              <a:rPr lang="en-US" dirty="0" smtClean="0"/>
              <a:t>Focus </a:t>
            </a:r>
            <a:r>
              <a:rPr lang="en-US" dirty="0"/>
              <a:t>includes permitting fee reductions, expedited review and a </a:t>
            </a:r>
            <a:r>
              <a:rPr lang="en-US" dirty="0" smtClean="0"/>
              <a:t>proposed </a:t>
            </a:r>
            <a:r>
              <a:rPr lang="en-US" dirty="0"/>
              <a:t>“dig once” ordinance</a:t>
            </a:r>
          </a:p>
        </p:txBody>
      </p:sp>
      <p:sp>
        <p:nvSpPr>
          <p:cNvPr id="3" name="TextBox 2"/>
          <p:cNvSpPr txBox="1"/>
          <p:nvPr/>
        </p:nvSpPr>
        <p:spPr>
          <a:xfrm>
            <a:off x="2448357" y="4281280"/>
            <a:ext cx="4056454" cy="307777"/>
          </a:xfrm>
          <a:prstGeom prst="rect">
            <a:avLst/>
          </a:prstGeom>
          <a:noFill/>
        </p:spPr>
        <p:txBody>
          <a:bodyPr wrap="square" rtlCol="0">
            <a:spAutoFit/>
          </a:bodyPr>
          <a:lstStyle/>
          <a:p>
            <a:r>
              <a:rPr lang="en-US" sz="1400" dirty="0" smtClean="0">
                <a:solidFill>
                  <a:schemeClr val="tx1">
                    <a:lumMod val="50000"/>
                    <a:lumOff val="50000"/>
                  </a:schemeClr>
                </a:solidFill>
              </a:rPr>
              <a:t>Santa Cruz County, CA	Knoxville, TN</a:t>
            </a:r>
            <a:endParaRPr lang="en-US" sz="1400" dirty="0">
              <a:solidFill>
                <a:schemeClr val="tx1">
                  <a:lumMod val="50000"/>
                  <a:lumOff val="50000"/>
                </a:schemeClr>
              </a:solidFill>
            </a:endParaRPr>
          </a:p>
        </p:txBody>
      </p:sp>
      <p:sp>
        <p:nvSpPr>
          <p:cNvPr id="11" name="TextBox 10"/>
          <p:cNvSpPr txBox="1"/>
          <p:nvPr/>
        </p:nvSpPr>
        <p:spPr>
          <a:xfrm>
            <a:off x="7462302" y="4127391"/>
            <a:ext cx="1329210" cy="307777"/>
          </a:xfrm>
          <a:prstGeom prst="rect">
            <a:avLst/>
          </a:prstGeom>
          <a:noFill/>
        </p:spPr>
        <p:txBody>
          <a:bodyPr wrap="square" rtlCol="0">
            <a:spAutoFit/>
          </a:bodyPr>
          <a:lstStyle/>
          <a:p>
            <a:r>
              <a:rPr lang="en-US" sz="1400" dirty="0" smtClean="0">
                <a:solidFill>
                  <a:schemeClr val="bg1"/>
                </a:solidFill>
              </a:rPr>
              <a:t>Low Med High</a:t>
            </a:r>
            <a:endParaRPr lang="en-US" sz="1400" dirty="0">
              <a:solidFill>
                <a:schemeClr val="bg1"/>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065" y="4078502"/>
            <a:ext cx="859269" cy="56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1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82" y="283502"/>
            <a:ext cx="8323056" cy="438994"/>
          </a:xfrm>
        </p:spPr>
        <p:txBody>
          <a:bodyPr/>
          <a:lstStyle/>
          <a:p>
            <a:r>
              <a:rPr lang="en-US" dirty="0" smtClean="0"/>
              <a:t>Infrastructure/</a:t>
            </a:r>
            <a:br>
              <a:rPr lang="en-US" dirty="0" smtClean="0"/>
            </a:br>
            <a:r>
              <a:rPr lang="en-US" dirty="0" smtClean="0"/>
              <a:t>Dark Fiber Lease</a:t>
            </a:r>
            <a:endParaRPr lang="en-US" dirty="0"/>
          </a:p>
        </p:txBody>
      </p:sp>
      <p:sp>
        <p:nvSpPr>
          <p:cNvPr id="6" name="Content Placeholder 5"/>
          <p:cNvSpPr>
            <a:spLocks noGrp="1"/>
          </p:cNvSpPr>
          <p:nvPr>
            <p:ph sz="half" idx="2"/>
          </p:nvPr>
        </p:nvSpPr>
        <p:spPr>
          <a:xfrm>
            <a:off x="4937760" y="1200151"/>
            <a:ext cx="3749040" cy="3394472"/>
          </a:xfrm>
        </p:spPr>
        <p:txBody>
          <a:bodyPr/>
          <a:lstStyle/>
          <a:p>
            <a:pPr marL="285750" indent="-285750">
              <a:buFont typeface="Arial" panose="020B0604020202020204" pitchFamily="34" charset="0"/>
              <a:buChar char="•"/>
            </a:pPr>
            <a:r>
              <a:rPr lang="en-US" sz="1600" dirty="0"/>
              <a:t>Dark fiber service only</a:t>
            </a:r>
          </a:p>
          <a:p>
            <a:pPr marL="285750" indent="-285750">
              <a:buFont typeface="Arial" panose="020B0604020202020204" pitchFamily="34" charset="0"/>
              <a:buChar char="•"/>
            </a:pPr>
            <a:r>
              <a:rPr lang="en-US" sz="1600" dirty="0" smtClean="0"/>
              <a:t>Improves the cost and availability of fiber infrastructure to businesses, providers and community organizations</a:t>
            </a:r>
          </a:p>
          <a:p>
            <a:pPr marL="285750" indent="-285750">
              <a:buFont typeface="Arial" panose="020B0604020202020204" pitchFamily="34" charset="0"/>
              <a:buChar char="•"/>
            </a:pPr>
            <a:r>
              <a:rPr lang="en-US" sz="1600" dirty="0" smtClean="0"/>
              <a:t>Generally not utilized for residential connectivity</a:t>
            </a:r>
          </a:p>
          <a:p>
            <a:pPr marL="285750" indent="-285750">
              <a:buFont typeface="Arial" panose="020B0604020202020204" pitchFamily="34" charset="0"/>
              <a:buChar char="•"/>
            </a:pPr>
            <a:r>
              <a:rPr lang="en-US" sz="1600" dirty="0" smtClean="0"/>
              <a:t>Similar </a:t>
            </a:r>
            <a:r>
              <a:rPr lang="en-US" sz="1600" dirty="0"/>
              <a:t>to PRPA’s current </a:t>
            </a:r>
            <a:r>
              <a:rPr lang="en-US" sz="1600" dirty="0" smtClean="0"/>
              <a:t>service</a:t>
            </a:r>
            <a:endParaRPr lang="en-US" sz="1600" dirty="0"/>
          </a:p>
          <a:p>
            <a:pPr marL="285750" indent="-28575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4"/>
          </p:nvPr>
        </p:nvSpPr>
        <p:spPr/>
        <p:txBody>
          <a:bodyPr/>
          <a:lstStyle/>
          <a:p>
            <a:fld id="{6B336A68-D5C4-EF40-B998-6E375F9C805C}" type="slidenum">
              <a:rPr lang="en-US" smtClean="0"/>
              <a:pPr/>
              <a:t>9</a:t>
            </a:fld>
            <a:endParaRPr lang="en-US" dirty="0"/>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76471" y="1819235"/>
            <a:ext cx="2691517" cy="2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242" y="1001188"/>
            <a:ext cx="1929368" cy="135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870421" y="4328989"/>
            <a:ext cx="4339650" cy="338554"/>
          </a:xfrm>
          <a:prstGeom prst="rect">
            <a:avLst/>
          </a:prstGeom>
          <a:noFill/>
        </p:spPr>
        <p:txBody>
          <a:bodyPr wrap="none" rtlCol="0">
            <a:spAutoFit/>
          </a:bodyPr>
          <a:lstStyle/>
          <a:p>
            <a:r>
              <a:rPr lang="en-US" sz="1400" dirty="0" smtClean="0">
                <a:solidFill>
                  <a:schemeClr val="tx1">
                    <a:lumMod val="50000"/>
                    <a:lumOff val="50000"/>
                  </a:schemeClr>
                </a:solidFill>
              </a:rPr>
              <a:t>Palo Alto, CA		Santa Monica, CA</a:t>
            </a:r>
            <a:r>
              <a:rPr lang="en-US" sz="1600" dirty="0" smtClean="0"/>
              <a:t>		</a:t>
            </a:r>
            <a:endParaRPr lang="en-US" sz="1600" dirty="0"/>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7065" y="4068080"/>
            <a:ext cx="875172" cy="57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80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City Colors 1">
      <a:dk1>
        <a:srgbClr val="262626"/>
      </a:dk1>
      <a:lt1>
        <a:sysClr val="window" lastClr="FFFFFF"/>
      </a:lt1>
      <a:dk2>
        <a:srgbClr val="00467D"/>
      </a:dk2>
      <a:lt2>
        <a:srgbClr val="66C0FF"/>
      </a:lt2>
      <a:accent1>
        <a:srgbClr val="569FD3"/>
      </a:accent1>
      <a:accent2>
        <a:srgbClr val="5A471C"/>
      </a:accent2>
      <a:accent3>
        <a:srgbClr val="F58220"/>
      </a:accent3>
      <a:accent4>
        <a:srgbClr val="439639"/>
      </a:accent4>
      <a:accent5>
        <a:srgbClr val="B5121B"/>
      </a:accent5>
      <a:accent6>
        <a:srgbClr val="E6B122"/>
      </a:accent6>
      <a:hlink>
        <a:srgbClr val="00467F"/>
      </a:hlink>
      <a:folHlink>
        <a:srgbClr val="B4B6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6248</TotalTime>
  <Words>1764</Words>
  <Application>Microsoft Office PowerPoint</Application>
  <PresentationFormat>On-screen Show (16:9)</PresentationFormat>
  <Paragraphs>378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Theme</vt:lpstr>
      <vt:lpstr>PowerPoint Presentation</vt:lpstr>
      <vt:lpstr>Questions and Direction Sought</vt:lpstr>
      <vt:lpstr>November Election</vt:lpstr>
      <vt:lpstr>Broadband Case Studies &amp; Benchmarking Analysis</vt:lpstr>
      <vt:lpstr>Broadband Case Studies &amp; Benchmarking Analysis</vt:lpstr>
      <vt:lpstr>Broadband Case Studies &amp; Benchmarking Analysis</vt:lpstr>
      <vt:lpstr>Broadband Case Studies &amp; Benchmarking Analysis</vt:lpstr>
      <vt:lpstr>Public Policy Changes</vt:lpstr>
      <vt:lpstr>Infrastructure/ Dark Fiber Lease</vt:lpstr>
      <vt:lpstr>Public Service Provider</vt:lpstr>
      <vt:lpstr>Open Access</vt:lpstr>
      <vt:lpstr>Public Private Partnership (P3)</vt:lpstr>
      <vt:lpstr>Retail</vt:lpstr>
      <vt:lpstr>Broadband Case Studies &amp; Benchmarking Analysis</vt:lpstr>
      <vt:lpstr>Broadband Case Studies &amp;  Benchmarking Analysis</vt:lpstr>
      <vt:lpstr>Market Analysis</vt:lpstr>
      <vt:lpstr>Current Provider &amp; Services  in Fort Collins</vt:lpstr>
      <vt:lpstr>Market Analysis Findings</vt:lpstr>
      <vt:lpstr>Market Analysis</vt:lpstr>
      <vt:lpstr>Moody Report – Key Factors</vt:lpstr>
      <vt:lpstr>Moody Report – Characteristics of Strong Enterprise</vt:lpstr>
      <vt:lpstr>Next Steps</vt:lpstr>
      <vt:lpstr>Next Steps</vt:lpstr>
      <vt:lpstr>Next Steps</vt:lpstr>
      <vt:lpstr>Community Engagement </vt:lpstr>
      <vt:lpstr>Staff Recommendation</vt:lpstr>
      <vt:lpstr>Questions and Direction Sought</vt:lpstr>
      <vt:lpstr>PowerPoint Presentation</vt:lpstr>
    </vt:vector>
  </TitlesOfParts>
  <Company>City of Fort Collins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Smith</dc:creator>
  <cp:lastModifiedBy>SeonAh Kendall</cp:lastModifiedBy>
  <cp:revision>94</cp:revision>
  <cp:lastPrinted>2015-12-08T20:32:13Z</cp:lastPrinted>
  <dcterms:created xsi:type="dcterms:W3CDTF">2015-08-18T04:14:42Z</dcterms:created>
  <dcterms:modified xsi:type="dcterms:W3CDTF">2015-12-08T21:00:15Z</dcterms:modified>
</cp:coreProperties>
</file>