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70" r:id="rId4"/>
    <p:sldId id="271" r:id="rId5"/>
    <p:sldId id="272" r:id="rId6"/>
    <p:sldId id="273" r:id="rId7"/>
    <p:sldId id="274" r:id="rId8"/>
    <p:sldId id="263" r:id="rId9"/>
    <p:sldId id="269" r:id="rId10"/>
    <p:sldId id="264" r:id="rId11"/>
    <p:sldId id="267" r:id="rId12"/>
    <p:sldId id="268" r:id="rId13"/>
    <p:sldId id="266"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10" d="100"/>
          <a:sy n="110" d="100"/>
        </p:scale>
        <p:origin x="-1008" y="-636"/>
      </p:cViewPr>
      <p:guideLst>
        <p:guide orient="horz" pos="1620"/>
        <p:guide pos="287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B749CC-C162-3B49-846E-F7F560C3BA7B}" type="datetimeFigureOut">
              <a:rPr lang="en-US" smtClean="0"/>
              <a:t>3/24/2017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C4D09-A349-9440-BCAB-AB080F97913F}" type="slidenum">
              <a:rPr lang="en-US" smtClean="0"/>
              <a:t>‹#›</a:t>
            </a:fld>
            <a:endParaRPr lang="en-US"/>
          </a:p>
        </p:txBody>
      </p:sp>
    </p:spTree>
    <p:extLst>
      <p:ext uri="{BB962C8B-B14F-4D97-AF65-F5344CB8AC3E}">
        <p14:creationId xmlns:p14="http://schemas.microsoft.com/office/powerpoint/2010/main" val="4023134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switch</a:t>
            </a:r>
            <a:r>
              <a:rPr lang="en-US" baseline="0" dirty="0" smtClean="0"/>
              <a:t> the image, click on the flag pic and delete it, as well as the text box with directions.  Insert or paste another picture (Please note: too low of resolution and it will not look very good, too much and the file size will get very large) and then send it to back so that it goes behind the header and footer.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find imagery, see slide 13 to learn about our Flickr site.</a:t>
            </a:r>
            <a:endParaRPr lang="en-US" dirty="0" smtClean="0"/>
          </a:p>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1</a:t>
            </a:fld>
            <a:endParaRPr lang="en-US"/>
          </a:p>
        </p:txBody>
      </p:sp>
    </p:spTree>
    <p:extLst>
      <p:ext uri="{BB962C8B-B14F-4D97-AF65-F5344CB8AC3E}">
        <p14:creationId xmlns:p14="http://schemas.microsoft.com/office/powerpoint/2010/main" val="109321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2</a:t>
            </a:fld>
            <a:endParaRPr lang="en-US"/>
          </a:p>
        </p:txBody>
      </p:sp>
    </p:spTree>
    <p:extLst>
      <p:ext uri="{BB962C8B-B14F-4D97-AF65-F5344CB8AC3E}">
        <p14:creationId xmlns:p14="http://schemas.microsoft.com/office/powerpoint/2010/main" val="51632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467F"/>
              </a:buClr>
            </a:pPr>
            <a:r>
              <a:rPr lang="en-US" sz="1200" dirty="0" smtClean="0">
                <a:solidFill>
                  <a:srgbClr val="00467F"/>
                </a:solidFill>
                <a:latin typeface="Arial"/>
                <a:cs typeface="Arial"/>
              </a:rPr>
              <a:t>Purpose: Accomplish goals outlined by the City of Fort Collins Vision, Mission and Values through effective social media communication.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467F"/>
                </a:solidFill>
                <a:latin typeface="Arial"/>
                <a:cs typeface="Arial"/>
              </a:rPr>
              <a:t>Platforms: Facebook, Instagram, Twitter, Pinterest, LinkedIn, YouTube and Snapchat</a:t>
            </a:r>
          </a:p>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7</a:t>
            </a:fld>
            <a:endParaRPr lang="en-US"/>
          </a:p>
        </p:txBody>
      </p:sp>
    </p:spTree>
    <p:extLst>
      <p:ext uri="{BB962C8B-B14F-4D97-AF65-F5344CB8AC3E}">
        <p14:creationId xmlns:p14="http://schemas.microsoft.com/office/powerpoint/2010/main" val="415175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switch</a:t>
            </a:r>
            <a:r>
              <a:rPr lang="en-US" baseline="0" dirty="0" smtClean="0"/>
              <a:t> the image, click on the flag pic and delete it, as well as the text box with directions.  Insert or paste another picture (Please note: too low of resolution and it will not look very good, too much and the file size will get very large) and then send it to back so that it goes behind the header and footer.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find imagery, see slide 13 to learn about our Flickr site.</a:t>
            </a:r>
            <a:endParaRPr lang="en-US" dirty="0" smtClean="0"/>
          </a:p>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13</a:t>
            </a:fld>
            <a:endParaRPr lang="en-US"/>
          </a:p>
        </p:txBody>
      </p:sp>
    </p:spTree>
    <p:extLst>
      <p:ext uri="{BB962C8B-B14F-4D97-AF65-F5344CB8AC3E}">
        <p14:creationId xmlns:p14="http://schemas.microsoft.com/office/powerpoint/2010/main" val="1093212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2965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274841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14501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37708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1291" cy="5143500"/>
          </a:xfrm>
          <a:prstGeom prst="rect">
            <a:avLst/>
          </a:prstGeom>
        </p:spPr>
      </p:pic>
      <p:sp>
        <p:nvSpPr>
          <p:cNvPr id="9"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21400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10382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1"/>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128354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30193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756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99701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B336A68-D5C4-EF40-B998-6E375F9C805C}" type="slidenum">
              <a:rPr lang="en-US" smtClean="0"/>
              <a:t>‹#›</a:t>
            </a:fld>
            <a:endParaRPr lang="en-US"/>
          </a:p>
        </p:txBody>
      </p:sp>
    </p:spTree>
    <p:extLst>
      <p:ext uri="{BB962C8B-B14F-4D97-AF65-F5344CB8AC3E}">
        <p14:creationId xmlns:p14="http://schemas.microsoft.com/office/powerpoint/2010/main" val="15670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138" y="418674"/>
            <a:ext cx="8323056" cy="4389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15138" y="1096367"/>
            <a:ext cx="8310838" cy="3498256"/>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6625823" y="4735500"/>
            <a:ext cx="2133600" cy="273844"/>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3261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r" defTabSz="457200" rtl="0" eaLnBrk="1" latinLnBrk="0" hangingPunct="1">
        <a:spcBef>
          <a:spcPct val="0"/>
        </a:spcBef>
        <a:buNone/>
        <a:defRPr sz="2800" kern="1200">
          <a:solidFill>
            <a:schemeClr val="bg1"/>
          </a:solidFill>
          <a:latin typeface="Arial"/>
          <a:ea typeface="+mj-ea"/>
          <a:cs typeface="Arial"/>
        </a:defRPr>
      </a:lvl1pPr>
    </p:titleStyle>
    <p:bodyStyle>
      <a:lvl1pPr marL="0" indent="0" algn="l" defTabSz="457200" rtl="0" eaLnBrk="1" latinLnBrk="0" hangingPunct="1">
        <a:spcBef>
          <a:spcPct val="20000"/>
        </a:spcBef>
        <a:buFont typeface="Arial"/>
        <a:buNone/>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2000" kern="1200">
          <a:solidFill>
            <a:schemeClr val="bg2"/>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4948" b="5610"/>
          <a:stretch/>
        </p:blipFill>
        <p:spPr>
          <a:xfrm>
            <a:off x="0" y="1"/>
            <a:ext cx="9144000" cy="5143500"/>
          </a:xfrm>
          <a:prstGeom prst="rect">
            <a:avLst/>
          </a:prstGeom>
        </p:spPr>
      </p:pic>
      <p:sp>
        <p:nvSpPr>
          <p:cNvPr id="4" name="Slide Number Placeholder 3"/>
          <p:cNvSpPr>
            <a:spLocks noGrp="1"/>
          </p:cNvSpPr>
          <p:nvPr>
            <p:ph type="sldNum" sz="quarter" idx="4"/>
          </p:nvPr>
        </p:nvSpPr>
        <p:spPr/>
        <p:txBody>
          <a:bodyPr/>
          <a:lstStyle/>
          <a:p>
            <a:fld id="{6B336A68-D5C4-EF40-B998-6E375F9C805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0" y="0"/>
            <a:ext cx="9144000" cy="1450848"/>
          </a:xfrm>
          <a:prstGeom prst="rect">
            <a:avLst/>
          </a:prstGeom>
        </p:spPr>
      </p:pic>
      <p:pic>
        <p:nvPicPr>
          <p:cNvPr id="6" name="Picture 5"/>
          <p:cNvPicPr>
            <a:picLocks noChangeAspect="1"/>
          </p:cNvPicPr>
          <p:nvPr/>
        </p:nvPicPr>
        <p:blipFill>
          <a:blip r:embed="rId5"/>
          <a:stretch>
            <a:fillRect/>
          </a:stretch>
        </p:blipFill>
        <p:spPr>
          <a:xfrm>
            <a:off x="0" y="3918204"/>
            <a:ext cx="9144000" cy="1225296"/>
          </a:xfrm>
          <a:prstGeom prst="rect">
            <a:avLst/>
          </a:prstGeom>
        </p:spPr>
      </p:pic>
      <p:sp>
        <p:nvSpPr>
          <p:cNvPr id="9" name="Footer Placeholder 3"/>
          <p:cNvSpPr txBox="1">
            <a:spLocks/>
          </p:cNvSpPr>
          <p:nvPr/>
        </p:nvSpPr>
        <p:spPr>
          <a:xfrm>
            <a:off x="3368402" y="4556363"/>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10000"/>
              </a:lnSpc>
            </a:pPr>
            <a:r>
              <a:rPr lang="en-US" sz="1600" spc="0" dirty="0" smtClean="0">
                <a:cs typeface="Arial"/>
              </a:rPr>
              <a:t>Communication </a:t>
            </a:r>
            <a:r>
              <a:rPr lang="en-US" sz="1600" spc="0" dirty="0">
                <a:cs typeface="Arial"/>
              </a:rPr>
              <a:t>&amp; Public Involvement </a:t>
            </a:r>
            <a:r>
              <a:rPr lang="en-US" sz="1600" spc="0" dirty="0" smtClean="0">
                <a:cs typeface="Arial"/>
              </a:rPr>
              <a:t>Office</a:t>
            </a:r>
            <a:endParaRPr lang="en-US" sz="1600" spc="0" dirty="0" smtClean="0">
              <a:latin typeface="Arial"/>
              <a:cs typeface="Arial"/>
            </a:endParaRPr>
          </a:p>
          <a:p>
            <a:pPr algn="r">
              <a:lnSpc>
                <a:spcPct val="110000"/>
              </a:lnSpc>
            </a:pPr>
            <a:r>
              <a:rPr lang="en-US" sz="1400" spc="0" dirty="0" smtClean="0">
                <a:latin typeface="Arial"/>
                <a:cs typeface="Arial"/>
              </a:rPr>
              <a:t>Amanda King, Annie Bierbower, Amy Resseguie and Carson Hamlin</a:t>
            </a:r>
            <a:endParaRPr lang="en-US" sz="1400" spc="0" dirty="0">
              <a:latin typeface="Arial"/>
              <a:cs typeface="Arial"/>
            </a:endParaRPr>
          </a:p>
        </p:txBody>
      </p:sp>
      <p:sp>
        <p:nvSpPr>
          <p:cNvPr id="10" name="Footer Placeholder 3"/>
          <p:cNvSpPr txBox="1">
            <a:spLocks/>
          </p:cNvSpPr>
          <p:nvPr/>
        </p:nvSpPr>
        <p:spPr>
          <a:xfrm>
            <a:off x="3368402" y="-41462"/>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endParaRPr lang="en-US" sz="1200" spc="0" dirty="0" smtClean="0">
              <a:latin typeface="Arial"/>
              <a:cs typeface="Arial"/>
            </a:endParaRPr>
          </a:p>
          <a:p>
            <a:pPr algn="r">
              <a:lnSpc>
                <a:spcPct val="130000"/>
              </a:lnSpc>
            </a:pPr>
            <a:r>
              <a:rPr lang="en-US" sz="1200" spc="0" dirty="0" smtClean="0">
                <a:latin typeface="Arial"/>
                <a:cs typeface="Arial"/>
              </a:rPr>
              <a:t>CITYWORKS</a:t>
            </a:r>
            <a:endParaRPr lang="en-US" sz="1200" spc="0" dirty="0">
              <a:latin typeface="Arial"/>
              <a:cs typeface="Arial"/>
            </a:endParaRPr>
          </a:p>
        </p:txBody>
      </p:sp>
    </p:spTree>
    <p:extLst>
      <p:ext uri="{BB962C8B-B14F-4D97-AF65-F5344CB8AC3E}">
        <p14:creationId xmlns:p14="http://schemas.microsoft.com/office/powerpoint/2010/main" val="16082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Get Engaged</a:t>
            </a:r>
          </a:p>
        </p:txBody>
      </p:sp>
      <p:sp>
        <p:nvSpPr>
          <p:cNvPr id="4" name="Slide Number Placeholder 3"/>
          <p:cNvSpPr>
            <a:spLocks noGrp="1"/>
          </p:cNvSpPr>
          <p:nvPr>
            <p:ph type="sldNum" sz="quarter" idx="4"/>
          </p:nvPr>
        </p:nvSpPr>
        <p:spPr/>
        <p:txBody>
          <a:bodyPr/>
          <a:lstStyle/>
          <a:p>
            <a:fld id="{6B336A68-D5C4-EF40-B998-6E375F9C805C}" type="slidenum">
              <a:rPr lang="en-US" smtClean="0"/>
              <a:pPr/>
              <a:t>10</a:t>
            </a:fld>
            <a:endParaRPr lang="en-US" dirty="0"/>
          </a:p>
        </p:txBody>
      </p:sp>
      <p:pic>
        <p:nvPicPr>
          <p:cNvPr id="5" name="Picture 4"/>
          <p:cNvPicPr>
            <a:picLocks/>
          </p:cNvPicPr>
          <p:nvPr/>
        </p:nvPicPr>
        <p:blipFill rotWithShape="1">
          <a:blip r:embed="rId2"/>
          <a:srcRect l="15501" t="27899" r="15501" b="3061"/>
          <a:stretch/>
        </p:blipFill>
        <p:spPr>
          <a:xfrm>
            <a:off x="1" y="943429"/>
            <a:ext cx="4972050" cy="3752396"/>
          </a:xfrm>
          <a:prstGeom prst="rect">
            <a:avLst/>
          </a:prstGeom>
        </p:spPr>
      </p:pic>
      <p:sp>
        <p:nvSpPr>
          <p:cNvPr id="6" name="Content Placeholder 2"/>
          <p:cNvSpPr>
            <a:spLocks noGrp="1"/>
          </p:cNvSpPr>
          <p:nvPr>
            <p:ph idx="1"/>
          </p:nvPr>
        </p:nvSpPr>
        <p:spPr>
          <a:xfrm>
            <a:off x="4972051" y="1006015"/>
            <a:ext cx="3968749" cy="3195901"/>
          </a:xfrm>
        </p:spPr>
        <p:txBody>
          <a:bodyPr/>
          <a:lstStyle/>
          <a:p>
            <a:pPr marL="457200" indent="-457200">
              <a:buClr>
                <a:schemeClr val="tx2"/>
              </a:buClr>
              <a:buFont typeface="Arial"/>
              <a:buChar char="•"/>
            </a:pPr>
            <a:r>
              <a:rPr lang="en-US" sz="1800" dirty="0" err="1"/>
              <a:t>CityWorks</a:t>
            </a:r>
            <a:r>
              <a:rPr lang="en-US" sz="1800" dirty="0"/>
              <a:t> 101</a:t>
            </a:r>
          </a:p>
          <a:p>
            <a:pPr marL="457200" indent="-457200">
              <a:buClr>
                <a:schemeClr val="tx2"/>
              </a:buClr>
              <a:buFont typeface="Arial"/>
              <a:buChar char="•"/>
            </a:pPr>
            <a:r>
              <a:rPr lang="en-US" sz="1800" dirty="0"/>
              <a:t>Boards &amp; Commissions</a:t>
            </a:r>
          </a:p>
          <a:p>
            <a:pPr marL="457200" indent="-457200">
              <a:buClr>
                <a:schemeClr val="tx2"/>
              </a:buClr>
              <a:buFont typeface="Arial"/>
              <a:buChar char="•"/>
            </a:pPr>
            <a:r>
              <a:rPr lang="en-US" sz="1800" dirty="0"/>
              <a:t>Social Media</a:t>
            </a:r>
          </a:p>
          <a:p>
            <a:pPr marL="457200" indent="-457200">
              <a:buClr>
                <a:schemeClr val="tx2"/>
              </a:buClr>
              <a:buFont typeface="Arial"/>
              <a:buChar char="•"/>
            </a:pPr>
            <a:r>
              <a:rPr lang="en-US" sz="1800" dirty="0" smtClean="0"/>
              <a:t>Council </a:t>
            </a:r>
            <a:r>
              <a:rPr lang="en-US" sz="1800" dirty="0"/>
              <a:t>Meetings</a:t>
            </a:r>
          </a:p>
          <a:p>
            <a:pPr marL="457200" indent="-457200">
              <a:buClr>
                <a:schemeClr val="tx2"/>
              </a:buClr>
              <a:buFont typeface="Arial"/>
              <a:buChar char="•"/>
            </a:pPr>
            <a:r>
              <a:rPr lang="en-US" sz="1800" dirty="0"/>
              <a:t>Neighborhood Efforts</a:t>
            </a:r>
          </a:p>
          <a:p>
            <a:pPr marL="457200" indent="-457200">
              <a:buClr>
                <a:schemeClr val="tx2"/>
              </a:buClr>
              <a:buFont typeface="Arial"/>
              <a:buChar char="•"/>
            </a:pPr>
            <a:r>
              <a:rPr lang="en-US" sz="1800" dirty="0" smtClean="0"/>
              <a:t>Public Forums</a:t>
            </a:r>
          </a:p>
          <a:p>
            <a:pPr marL="457200" indent="-457200">
              <a:buClr>
                <a:schemeClr val="tx2"/>
              </a:buClr>
              <a:buFont typeface="Arial"/>
              <a:buChar char="•"/>
            </a:pPr>
            <a:r>
              <a:rPr lang="en-US" sz="1800" dirty="0" smtClean="0"/>
              <a:t>Technical or advisory groups</a:t>
            </a:r>
          </a:p>
          <a:p>
            <a:pPr marL="457200" indent="-457200">
              <a:buClr>
                <a:schemeClr val="tx2"/>
              </a:buClr>
              <a:buFont typeface="Arial"/>
              <a:buChar char="•"/>
            </a:pPr>
            <a:r>
              <a:rPr lang="en-US" sz="1800" dirty="0" smtClean="0"/>
              <a:t>Equity committees</a:t>
            </a:r>
            <a:endParaRPr lang="en-US" sz="1800" dirty="0"/>
          </a:p>
          <a:p>
            <a:pPr marL="457200" indent="-457200">
              <a:buClr>
                <a:schemeClr val="tx2"/>
              </a:buClr>
              <a:buFont typeface="Arial"/>
              <a:buChar char="•"/>
            </a:pPr>
            <a:r>
              <a:rPr lang="en-US" sz="1800" dirty="0"/>
              <a:t>Volunteer</a:t>
            </a:r>
          </a:p>
          <a:p>
            <a:pPr marL="457200" indent="-457200">
              <a:buClr>
                <a:schemeClr val="tx2"/>
              </a:buClr>
              <a:buFont typeface="Arial"/>
              <a:buChar char="•"/>
            </a:pPr>
            <a:r>
              <a:rPr lang="en-US" sz="1800" dirty="0" smtClean="0"/>
              <a:t>Project input (Online polls, etc.)</a:t>
            </a:r>
          </a:p>
          <a:p>
            <a:pPr marL="457200" indent="-457200">
              <a:buClr>
                <a:schemeClr val="tx2"/>
              </a:buClr>
              <a:buFont typeface="Arial"/>
              <a:buChar char="•"/>
            </a:pPr>
            <a:r>
              <a:rPr lang="en-US" sz="1800" dirty="0" smtClean="0"/>
              <a:t>Online platform (coming soon!)</a:t>
            </a:r>
            <a:endParaRPr lang="en-US" sz="1800" dirty="0"/>
          </a:p>
          <a:p>
            <a:endParaRPr lang="en-US" sz="1800" dirty="0"/>
          </a:p>
        </p:txBody>
      </p:sp>
    </p:spTree>
    <p:extLst>
      <p:ext uri="{BB962C8B-B14F-4D97-AF65-F5344CB8AC3E}">
        <p14:creationId xmlns:p14="http://schemas.microsoft.com/office/powerpoint/2010/main" val="227822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Fort Collins</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11</a:t>
            </a:fld>
            <a:endParaRPr lang="en-US"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1504"/>
          <a:stretch/>
        </p:blipFill>
        <p:spPr bwMode="auto">
          <a:xfrm>
            <a:off x="3571515" y="1259457"/>
            <a:ext cx="5458172" cy="3045790"/>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5" name="Rectangle 4"/>
          <p:cNvSpPr/>
          <p:nvPr/>
        </p:nvSpPr>
        <p:spPr>
          <a:xfrm>
            <a:off x="267418" y="1130061"/>
            <a:ext cx="4132053" cy="3170099"/>
          </a:xfrm>
          <a:prstGeom prst="rect">
            <a:avLst/>
          </a:prstGeom>
        </p:spPr>
        <p:txBody>
          <a:bodyPr wrap="square">
            <a:spAutoFit/>
          </a:bodyPr>
          <a:lstStyle/>
          <a:p>
            <a:pPr marL="285750" lvl="0" indent="-285750">
              <a:spcBef>
                <a:spcPts val="600"/>
              </a:spcBef>
              <a:buFont typeface="Arial" panose="020B0604020202020204" pitchFamily="34" charset="0"/>
              <a:buChar char="•"/>
            </a:pPr>
            <a:r>
              <a:rPr lang="en-US" dirty="0">
                <a:latin typeface="+mj-lt"/>
              </a:rPr>
              <a:t>A single, simple point of contact for all City-related requests</a:t>
            </a:r>
          </a:p>
          <a:p>
            <a:pPr marL="285750" lvl="0" indent="-285750">
              <a:spcBef>
                <a:spcPts val="600"/>
              </a:spcBef>
              <a:buFont typeface="Arial" panose="020B0604020202020204" pitchFamily="34" charset="0"/>
              <a:buChar char="•"/>
            </a:pPr>
            <a:r>
              <a:rPr lang="en-US" dirty="0">
                <a:latin typeface="+mj-lt"/>
              </a:rPr>
              <a:t>24/7 access to the City</a:t>
            </a:r>
          </a:p>
          <a:p>
            <a:pPr marL="285750" lvl="0" indent="-285750">
              <a:spcBef>
                <a:spcPts val="600"/>
              </a:spcBef>
              <a:buFont typeface="Arial" panose="020B0604020202020204" pitchFamily="34" charset="0"/>
              <a:buChar char="•"/>
            </a:pPr>
            <a:r>
              <a:rPr lang="en-US" dirty="0">
                <a:latin typeface="+mj-lt"/>
              </a:rPr>
              <a:t>Easy to use – you don’t need to know who to talk to</a:t>
            </a:r>
          </a:p>
          <a:p>
            <a:pPr marL="285750" lvl="0" indent="-285750">
              <a:spcBef>
                <a:spcPts val="600"/>
              </a:spcBef>
              <a:buFont typeface="Arial" panose="020B0604020202020204" pitchFamily="34" charset="0"/>
              <a:buChar char="•"/>
            </a:pPr>
            <a:r>
              <a:rPr lang="en-US" dirty="0">
                <a:latin typeface="+mj-lt"/>
              </a:rPr>
              <a:t>Mobile app is even easier – take a photo, send a request anywhere/everywhere</a:t>
            </a:r>
          </a:p>
          <a:p>
            <a:pPr marL="285750" lvl="0" indent="-285750">
              <a:spcBef>
                <a:spcPts val="600"/>
              </a:spcBef>
              <a:buFont typeface="Arial" panose="020B0604020202020204" pitchFamily="34" charset="0"/>
              <a:buChar char="•"/>
            </a:pPr>
            <a:r>
              <a:rPr lang="en-US" dirty="0" smtClean="0">
                <a:latin typeface="+mj-lt"/>
              </a:rPr>
              <a:t>Not </a:t>
            </a:r>
            <a:r>
              <a:rPr lang="en-US" dirty="0">
                <a:latin typeface="+mj-lt"/>
              </a:rPr>
              <a:t>only </a:t>
            </a:r>
            <a:r>
              <a:rPr lang="en-US" dirty="0" smtClean="0">
                <a:latin typeface="+mj-lt"/>
              </a:rPr>
              <a:t>sends </a:t>
            </a:r>
            <a:r>
              <a:rPr lang="en-US" dirty="0">
                <a:latin typeface="+mj-lt"/>
              </a:rPr>
              <a:t>a </a:t>
            </a:r>
            <a:r>
              <a:rPr lang="en-US" dirty="0" smtClean="0">
                <a:latin typeface="+mj-lt"/>
              </a:rPr>
              <a:t>request; you also </a:t>
            </a:r>
            <a:r>
              <a:rPr lang="en-US" dirty="0">
                <a:latin typeface="+mj-lt"/>
              </a:rPr>
              <a:t>get a response</a:t>
            </a:r>
          </a:p>
        </p:txBody>
      </p:sp>
    </p:spTree>
    <p:extLst>
      <p:ext uri="{BB962C8B-B14F-4D97-AF65-F5344CB8AC3E}">
        <p14:creationId xmlns:p14="http://schemas.microsoft.com/office/powerpoint/2010/main" val="69892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Fort Collins</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12</a:t>
            </a:fld>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494"/>
          <a:stretch/>
        </p:blipFill>
        <p:spPr bwMode="auto">
          <a:xfrm>
            <a:off x="1396911" y="936564"/>
            <a:ext cx="7471600" cy="3754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M:\Communications\Amy\Access Fort Collins\Marketing\2016\Access Fort Collins bulletin-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564"/>
            <a:ext cx="5003321" cy="375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21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4948" b="5610"/>
          <a:stretch/>
        </p:blipFill>
        <p:spPr>
          <a:xfrm>
            <a:off x="0" y="1"/>
            <a:ext cx="9144000" cy="5143500"/>
          </a:xfrm>
          <a:prstGeom prst="rect">
            <a:avLst/>
          </a:prstGeom>
        </p:spPr>
      </p:pic>
      <p:sp>
        <p:nvSpPr>
          <p:cNvPr id="4" name="Slide Number Placeholder 3"/>
          <p:cNvSpPr>
            <a:spLocks noGrp="1"/>
          </p:cNvSpPr>
          <p:nvPr>
            <p:ph type="sldNum" sz="quarter" idx="4"/>
          </p:nvPr>
        </p:nvSpPr>
        <p:spPr/>
        <p:txBody>
          <a:bodyPr/>
          <a:lstStyle/>
          <a:p>
            <a:fld id="{6B336A68-D5C4-EF40-B998-6E375F9C805C}" type="slidenum">
              <a:rPr lang="en-US" smtClean="0"/>
              <a:pPr/>
              <a:t>13</a:t>
            </a:fld>
            <a:endParaRPr lang="en-US" dirty="0"/>
          </a:p>
        </p:txBody>
      </p:sp>
      <p:pic>
        <p:nvPicPr>
          <p:cNvPr id="5" name="Picture 4"/>
          <p:cNvPicPr>
            <a:picLocks noChangeAspect="1"/>
          </p:cNvPicPr>
          <p:nvPr/>
        </p:nvPicPr>
        <p:blipFill>
          <a:blip r:embed="rId4"/>
          <a:stretch>
            <a:fillRect/>
          </a:stretch>
        </p:blipFill>
        <p:spPr>
          <a:xfrm>
            <a:off x="0" y="0"/>
            <a:ext cx="9144000" cy="1450848"/>
          </a:xfrm>
          <a:prstGeom prst="rect">
            <a:avLst/>
          </a:prstGeom>
        </p:spPr>
      </p:pic>
      <p:pic>
        <p:nvPicPr>
          <p:cNvPr id="6" name="Picture 5"/>
          <p:cNvPicPr>
            <a:picLocks noChangeAspect="1"/>
          </p:cNvPicPr>
          <p:nvPr/>
        </p:nvPicPr>
        <p:blipFill>
          <a:blip r:embed="rId5"/>
          <a:stretch>
            <a:fillRect/>
          </a:stretch>
        </p:blipFill>
        <p:spPr>
          <a:xfrm>
            <a:off x="0" y="3918204"/>
            <a:ext cx="9144000" cy="1225296"/>
          </a:xfrm>
          <a:prstGeom prst="rect">
            <a:avLst/>
          </a:prstGeom>
        </p:spPr>
      </p:pic>
      <p:sp>
        <p:nvSpPr>
          <p:cNvPr id="9" name="Footer Placeholder 3"/>
          <p:cNvSpPr txBox="1">
            <a:spLocks/>
          </p:cNvSpPr>
          <p:nvPr/>
        </p:nvSpPr>
        <p:spPr>
          <a:xfrm>
            <a:off x="3368402" y="4556363"/>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10000"/>
              </a:lnSpc>
            </a:pPr>
            <a:r>
              <a:rPr lang="en-US" sz="1800" spc="0" dirty="0" smtClean="0">
                <a:latin typeface="Arial"/>
                <a:cs typeface="Arial"/>
              </a:rPr>
              <a:t>Thank you!</a:t>
            </a:r>
            <a:endParaRPr lang="en-US" sz="1800" spc="0" dirty="0">
              <a:latin typeface="Arial"/>
              <a:cs typeface="Arial"/>
            </a:endParaRPr>
          </a:p>
        </p:txBody>
      </p:sp>
      <p:sp>
        <p:nvSpPr>
          <p:cNvPr id="10" name="Footer Placeholder 3"/>
          <p:cNvSpPr txBox="1">
            <a:spLocks/>
          </p:cNvSpPr>
          <p:nvPr/>
        </p:nvSpPr>
        <p:spPr>
          <a:xfrm>
            <a:off x="3368402" y="-41462"/>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endParaRPr lang="en-US" sz="1200" spc="0" dirty="0" smtClean="0">
              <a:latin typeface="Arial"/>
              <a:cs typeface="Arial"/>
            </a:endParaRPr>
          </a:p>
          <a:p>
            <a:pPr algn="r">
              <a:lnSpc>
                <a:spcPct val="130000"/>
              </a:lnSpc>
            </a:pPr>
            <a:r>
              <a:rPr lang="en-US" sz="1200" spc="0" dirty="0" smtClean="0">
                <a:latin typeface="Arial"/>
                <a:cs typeface="Arial"/>
              </a:rPr>
              <a:t>CITYWORKS</a:t>
            </a:r>
            <a:endParaRPr lang="en-US" sz="1200" spc="0" dirty="0">
              <a:latin typeface="Arial"/>
              <a:cs typeface="Arial"/>
            </a:endParaRPr>
          </a:p>
        </p:txBody>
      </p:sp>
    </p:spTree>
    <p:extLst>
      <p:ext uri="{BB962C8B-B14F-4D97-AF65-F5344CB8AC3E}">
        <p14:creationId xmlns:p14="http://schemas.microsoft.com/office/powerpoint/2010/main" val="237218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38" y="408091"/>
            <a:ext cx="8323056" cy="438994"/>
          </a:xfrm>
        </p:spPr>
        <p:txBody>
          <a:bodyPr/>
          <a:lstStyle/>
          <a:p>
            <a:r>
              <a:rPr lang="en-US" dirty="0"/>
              <a:t>What We Do</a:t>
            </a:r>
          </a:p>
        </p:txBody>
      </p:sp>
      <p:sp>
        <p:nvSpPr>
          <p:cNvPr id="4" name="Slide Number Placeholder 3"/>
          <p:cNvSpPr>
            <a:spLocks noGrp="1"/>
          </p:cNvSpPr>
          <p:nvPr>
            <p:ph type="sldNum" sz="quarter" idx="4"/>
          </p:nvPr>
        </p:nvSpPr>
        <p:spPr/>
        <p:txBody>
          <a:bodyPr/>
          <a:lstStyle/>
          <a:p>
            <a:fld id="{6B336A68-D5C4-EF40-B998-6E375F9C805C}" type="slidenum">
              <a:rPr lang="en-US" smtClean="0"/>
              <a:pPr/>
              <a:t>2</a:t>
            </a:fld>
            <a:endParaRPr lang="en-US" dirty="0"/>
          </a:p>
        </p:txBody>
      </p:sp>
      <p:sp>
        <p:nvSpPr>
          <p:cNvPr id="6" name="Content Placeholder 2"/>
          <p:cNvSpPr>
            <a:spLocks noGrp="1"/>
          </p:cNvSpPr>
          <p:nvPr>
            <p:ph idx="1"/>
          </p:nvPr>
        </p:nvSpPr>
        <p:spPr>
          <a:xfrm>
            <a:off x="331758" y="1167408"/>
            <a:ext cx="4335133" cy="2800743"/>
          </a:xfrm>
        </p:spPr>
        <p:txBody>
          <a:bodyPr>
            <a:noAutofit/>
          </a:bodyPr>
          <a:lstStyle/>
          <a:p>
            <a:pPr marL="0" indent="0">
              <a:spcBef>
                <a:spcPts val="0"/>
              </a:spcBef>
              <a:buClr>
                <a:srgbClr val="00467F"/>
              </a:buClr>
              <a:buNone/>
            </a:pPr>
            <a:r>
              <a:rPr lang="en-US" sz="2800" dirty="0">
                <a:solidFill>
                  <a:srgbClr val="003359"/>
                </a:solidFill>
                <a:latin typeface="Arial"/>
                <a:cs typeface="Arial"/>
              </a:rPr>
              <a:t>We serve as a </a:t>
            </a:r>
            <a:r>
              <a:rPr lang="en-US" sz="2800" b="1" dirty="0">
                <a:solidFill>
                  <a:srgbClr val="0078B6"/>
                </a:solidFill>
                <a:latin typeface="Arial"/>
                <a:cs typeface="Arial"/>
              </a:rPr>
              <a:t>catalyst</a:t>
            </a:r>
            <a:r>
              <a:rPr lang="en-US" sz="2800" dirty="0">
                <a:solidFill>
                  <a:srgbClr val="003359"/>
                </a:solidFill>
                <a:latin typeface="Arial"/>
                <a:cs typeface="Arial"/>
              </a:rPr>
              <a:t> for world-class municipal service by providing tools, techniques and products that </a:t>
            </a:r>
            <a:r>
              <a:rPr lang="en-US" sz="2800" b="1" dirty="0">
                <a:solidFill>
                  <a:schemeClr val="bg2">
                    <a:lumMod val="50000"/>
                  </a:schemeClr>
                </a:solidFill>
                <a:latin typeface="Arial"/>
                <a:cs typeface="Arial"/>
              </a:rPr>
              <a:t>inform</a:t>
            </a:r>
            <a:r>
              <a:rPr lang="en-US" sz="2800" dirty="0">
                <a:solidFill>
                  <a:srgbClr val="003359"/>
                </a:solidFill>
                <a:latin typeface="Arial"/>
                <a:cs typeface="Arial"/>
              </a:rPr>
              <a:t>, </a:t>
            </a:r>
            <a:r>
              <a:rPr lang="en-US" sz="2800" b="1" dirty="0">
                <a:solidFill>
                  <a:schemeClr val="bg2">
                    <a:lumMod val="50000"/>
                  </a:schemeClr>
                </a:solidFill>
                <a:latin typeface="Arial"/>
                <a:cs typeface="Arial"/>
              </a:rPr>
              <a:t>involve</a:t>
            </a:r>
            <a:r>
              <a:rPr lang="en-US" sz="2800" dirty="0">
                <a:solidFill>
                  <a:srgbClr val="003359"/>
                </a:solidFill>
                <a:latin typeface="Arial"/>
                <a:cs typeface="Arial"/>
              </a:rPr>
              <a:t> and </a:t>
            </a:r>
            <a:r>
              <a:rPr lang="en-US" sz="2800" b="1" dirty="0">
                <a:solidFill>
                  <a:schemeClr val="bg2">
                    <a:lumMod val="50000"/>
                  </a:schemeClr>
                </a:solidFill>
                <a:latin typeface="Arial"/>
                <a:cs typeface="Arial"/>
              </a:rPr>
              <a:t>inspire</a:t>
            </a:r>
            <a:r>
              <a:rPr lang="en-US" sz="2800" dirty="0">
                <a:solidFill>
                  <a:srgbClr val="003359"/>
                </a:solidFill>
                <a:latin typeface="Arial"/>
                <a:cs typeface="Arial"/>
              </a:rPr>
              <a:t>.</a:t>
            </a:r>
          </a:p>
        </p:txBody>
      </p:sp>
      <p:pic>
        <p:nvPicPr>
          <p:cNvPr id="9" name="Picture 2" descr="C:\Users\TALLEN\Desktop\arrows.png"/>
          <p:cNvPicPr>
            <a:picLocks noChangeAspect="1" noChangeArrowheads="1"/>
          </p:cNvPicPr>
          <p:nvPr/>
        </p:nvPicPr>
        <p:blipFill rotWithShape="1">
          <a:blip r:embed="rId3">
            <a:extLst>
              <a:ext uri="{28A0092B-C50C-407E-A947-70E740481C1C}">
                <a14:useLocalDpi xmlns:a14="http://schemas.microsoft.com/office/drawing/2010/main" val="0"/>
              </a:ext>
            </a:extLst>
          </a:blip>
          <a:srcRect l="-1953" t="-8525" r="-274" b="8525"/>
          <a:stretch/>
        </p:blipFill>
        <p:spPr bwMode="auto">
          <a:xfrm>
            <a:off x="4069733" y="698741"/>
            <a:ext cx="4945487" cy="400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3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090411"/>
            <a:ext cx="2413000" cy="2012443"/>
          </a:xfrm>
          <a:prstGeom prst="rect">
            <a:avLst/>
          </a:prstGeom>
          <a:solidFill>
            <a:srgbClr val="FFFFFF">
              <a:shade val="85000"/>
            </a:srgbClr>
          </a:solidFill>
          <a:ln w="285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277" y="1090411"/>
            <a:ext cx="2850617" cy="2155066"/>
          </a:xfrm>
          <a:prstGeom prst="rect">
            <a:avLst/>
          </a:prstGeom>
          <a:solidFill>
            <a:srgbClr val="FFFFFF">
              <a:shade val="85000"/>
            </a:srgbClr>
          </a:solidFill>
          <a:ln w="28575"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4"/>
          </p:nvPr>
        </p:nvSpPr>
        <p:spPr/>
        <p:txBody>
          <a:bodyPr/>
          <a:lstStyle/>
          <a:p>
            <a:fld id="{6B336A68-D5C4-EF40-B998-6E375F9C805C}" type="slidenum">
              <a:rPr lang="en-US" smtClean="0"/>
              <a:pPr/>
              <a:t>3</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909" y="2781351"/>
            <a:ext cx="2090679" cy="995194"/>
          </a:xfrm>
          <a:prstGeom prst="rect">
            <a:avLst/>
          </a:prstGeom>
          <a:ln>
            <a:noFill/>
          </a:ln>
          <a:effectLst>
            <a:outerShdw blurRad="50800" dist="38100" dir="2700000" algn="tl" rotWithShape="0">
              <a:prstClr val="black">
                <a:alpha val="40000"/>
              </a:prstClr>
            </a:outerShdw>
          </a:effectLst>
        </p:spPr>
      </p:pic>
      <p:sp>
        <p:nvSpPr>
          <p:cNvPr id="15" name="Title 1"/>
          <p:cNvSpPr>
            <a:spLocks noGrp="1"/>
          </p:cNvSpPr>
          <p:nvPr>
            <p:ph type="title"/>
          </p:nvPr>
        </p:nvSpPr>
        <p:spPr/>
        <p:txBody>
          <a:bodyPr/>
          <a:lstStyle/>
          <a:p>
            <a:r>
              <a:rPr lang="en-US" dirty="0" smtClean="0"/>
              <a:t>Communications Today</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583" y="1090411"/>
            <a:ext cx="2575000" cy="21326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299" y="2944391"/>
            <a:ext cx="2929370" cy="16431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7"/>
          <a:stretch>
            <a:fillRect/>
          </a:stretch>
        </p:blipFill>
        <p:spPr>
          <a:xfrm rot="21029525">
            <a:off x="942367" y="2258196"/>
            <a:ext cx="1681000" cy="22057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000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mir-s3-cdn-cf.behance.net/project_modules/fs/d21ef544118791.58080071b7d5c.jpg"/>
          <p:cNvPicPr>
            <a:picLocks noChangeAspect="1" noChangeArrowheads="1"/>
          </p:cNvPicPr>
          <p:nvPr/>
        </p:nvPicPr>
        <p:blipFill rotWithShape="1">
          <a:blip r:embed="rId2">
            <a:extLst>
              <a:ext uri="{28A0092B-C50C-407E-A947-70E740481C1C}">
                <a14:useLocalDpi xmlns:a14="http://schemas.microsoft.com/office/drawing/2010/main" val="0"/>
              </a:ext>
            </a:extLst>
          </a:blip>
          <a:srcRect l="25251" t="2966" r="25617" b="2571"/>
          <a:stretch/>
        </p:blipFill>
        <p:spPr bwMode="auto">
          <a:xfrm>
            <a:off x="3511769" y="1030154"/>
            <a:ext cx="2811389" cy="359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Print</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4</a:t>
            </a:fld>
            <a:endParaRPr lang="en-US" dirty="0"/>
          </a:p>
        </p:txBody>
      </p:sp>
      <p:pic>
        <p:nvPicPr>
          <p:cNvPr id="3" name="Picture 2" descr="https://mir-s3-cdn-cf.behance.net/project_modules/fs/f97c1445973879.5843a6018980e.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22" t="2547" r="25103" b="2477"/>
          <a:stretch/>
        </p:blipFill>
        <p:spPr bwMode="auto">
          <a:xfrm rot="21399911">
            <a:off x="625299" y="1023892"/>
            <a:ext cx="2784714" cy="3528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366">
            <a:off x="6427494" y="1098042"/>
            <a:ext cx="1491078" cy="34901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82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Broadcast/Video</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5</a:t>
            </a:fld>
            <a:endParaRPr lang="en-US" dirty="0"/>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809"/>
          <a:stretch/>
        </p:blipFill>
        <p:spPr bwMode="auto">
          <a:xfrm>
            <a:off x="213408" y="972302"/>
            <a:ext cx="4841671" cy="1712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300566"/>
            <a:ext cx="2331467" cy="130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88" y="3299801"/>
            <a:ext cx="2325216" cy="13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596" y="1067193"/>
            <a:ext cx="3510952" cy="198373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838" y="2568325"/>
            <a:ext cx="3231941" cy="2039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3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313" y="1002353"/>
            <a:ext cx="4106174" cy="3400819"/>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6</a:t>
            </a:fld>
            <a:endParaRPr lang="en-US" dirty="0"/>
          </a:p>
        </p:txBody>
      </p:sp>
      <p:sp>
        <p:nvSpPr>
          <p:cNvPr id="14" name="Title 1"/>
          <p:cNvSpPr txBox="1">
            <a:spLocks/>
          </p:cNvSpPr>
          <p:nvPr/>
        </p:nvSpPr>
        <p:spPr>
          <a:xfrm>
            <a:off x="415138" y="408091"/>
            <a:ext cx="8323056" cy="438994"/>
          </a:xfrm>
          <a:prstGeom prst="rect">
            <a:avLst/>
          </a:prstGeom>
        </p:spPr>
        <p:txBody>
          <a:bodyPr vert="horz" lIns="91440" tIns="45720" rIns="91440" bIns="45720" rtlCol="0" anchor="ctr">
            <a:noAutofit/>
          </a:bodyPr>
          <a:lstStyle>
            <a:lvl1pPr algn="r" defTabSz="457200" rtl="0" eaLnBrk="1" latinLnBrk="0" hangingPunct="1">
              <a:spcBef>
                <a:spcPct val="0"/>
              </a:spcBef>
              <a:buNone/>
              <a:defRPr sz="2400" kern="1200">
                <a:solidFill>
                  <a:schemeClr val="bg1"/>
                </a:solidFill>
                <a:latin typeface="Arial"/>
                <a:ea typeface="+mj-ea"/>
                <a:cs typeface="Arial"/>
              </a:defRPr>
            </a:lvl1pPr>
          </a:lstStyle>
          <a:p>
            <a:r>
              <a:rPr lang="en-US" dirty="0" smtClean="0"/>
              <a:t>Online – Fcgov.com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08" y="1136890"/>
            <a:ext cx="3709358" cy="34002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052" y="1483743"/>
            <a:ext cx="1424091" cy="2389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234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44" y="428199"/>
            <a:ext cx="8323056" cy="438994"/>
          </a:xfrm>
        </p:spPr>
        <p:txBody>
          <a:bodyPr/>
          <a:lstStyle/>
          <a:p>
            <a:r>
              <a:rPr lang="en-US" dirty="0" smtClean="0"/>
              <a:t>Social Media</a:t>
            </a:r>
            <a:endParaRPr lang="en-US" sz="2400"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7</a:t>
            </a:fld>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0232" y="1268478"/>
            <a:ext cx="1371600" cy="1371600"/>
          </a:xfrm>
          <a:prstGeom prst="rect">
            <a:avLst/>
          </a:prstGeom>
        </p:spPr>
      </p:pic>
      <p:pic>
        <p:nvPicPr>
          <p:cNvPr id="7" name="Picture 6"/>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10698" y="1268478"/>
            <a:ext cx="1687097" cy="1371600"/>
          </a:xfrm>
          <a:prstGeom prst="rect">
            <a:avLst/>
          </a:prstGeom>
        </p:spPr>
      </p:pic>
      <p:pic>
        <p:nvPicPr>
          <p:cNvPr id="1026" name="Picture 2" descr="Image result for nextdoor"/>
          <p:cNvPicPr>
            <a:picLocks noChangeAspect="1" noChangeArrowheads="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68446" y="280925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saturation sat="305000"/>
                    </a14:imgEffect>
                  </a14:imgLayer>
                </a14:imgProps>
              </a:ext>
              <a:ext uri="{28A0092B-C50C-407E-A947-70E740481C1C}">
                <a14:useLocalDpi xmlns:a14="http://schemas.microsoft.com/office/drawing/2010/main" val="0"/>
              </a:ext>
            </a:extLst>
          </a:blip>
          <a:srcRect/>
          <a:stretch>
            <a:fillRect/>
          </a:stretch>
        </p:blipFill>
        <p:spPr bwMode="auto">
          <a:xfrm>
            <a:off x="271551" y="2801069"/>
            <a:ext cx="1388962" cy="1371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19782" y="680449"/>
            <a:ext cx="2422578" cy="2215991"/>
          </a:xfrm>
          <a:prstGeom prst="rect">
            <a:avLst/>
          </a:prstGeom>
          <a:noFill/>
        </p:spPr>
        <p:txBody>
          <a:bodyPr wrap="square" rtlCol="0">
            <a:spAutoFit/>
          </a:bodyPr>
          <a:lstStyle/>
          <a:p>
            <a:pPr algn="ctr"/>
            <a:r>
              <a:rPr lang="en-US" sz="13800" b="1" dirty="0" smtClean="0">
                <a:solidFill>
                  <a:schemeClr val="tx2"/>
                </a:solidFill>
              </a:rPr>
              <a:t>33</a:t>
            </a:r>
          </a:p>
        </p:txBody>
      </p:sp>
      <p:sp>
        <p:nvSpPr>
          <p:cNvPr id="10" name="Rectangle 9"/>
          <p:cNvSpPr/>
          <p:nvPr/>
        </p:nvSpPr>
        <p:spPr>
          <a:xfrm>
            <a:off x="3515230" y="1290060"/>
            <a:ext cx="3476625" cy="1130118"/>
          </a:xfrm>
          <a:prstGeom prst="rect">
            <a:avLst/>
          </a:prstGeom>
        </p:spPr>
        <p:txBody>
          <a:bodyPr wrap="square">
            <a:spAutoFit/>
          </a:bodyPr>
          <a:lstStyle/>
          <a:p>
            <a:pPr>
              <a:lnSpc>
                <a:spcPts val="4000"/>
              </a:lnSpc>
            </a:pPr>
            <a:r>
              <a:rPr lang="en-US" sz="4800" b="1" dirty="0">
                <a:solidFill>
                  <a:schemeClr val="tx2"/>
                </a:solidFill>
              </a:rPr>
              <a:t>Accredited </a:t>
            </a:r>
          </a:p>
          <a:p>
            <a:pPr>
              <a:lnSpc>
                <a:spcPts val="4000"/>
              </a:lnSpc>
            </a:pPr>
            <a:r>
              <a:rPr lang="en-US" sz="4800" b="1" dirty="0">
                <a:solidFill>
                  <a:schemeClr val="tx2"/>
                </a:solidFill>
              </a:rPr>
              <a:t>Accounts</a:t>
            </a:r>
          </a:p>
        </p:txBody>
      </p:sp>
      <p:sp>
        <p:nvSpPr>
          <p:cNvPr id="15" name="TextBox 14"/>
          <p:cNvSpPr txBox="1"/>
          <p:nvPr/>
        </p:nvSpPr>
        <p:spPr>
          <a:xfrm>
            <a:off x="3497795" y="2286031"/>
            <a:ext cx="2422578" cy="1200329"/>
          </a:xfrm>
          <a:prstGeom prst="rect">
            <a:avLst/>
          </a:prstGeom>
          <a:noFill/>
        </p:spPr>
        <p:txBody>
          <a:bodyPr wrap="square" rtlCol="0">
            <a:spAutoFit/>
          </a:bodyPr>
          <a:lstStyle/>
          <a:p>
            <a:pPr algn="ctr"/>
            <a:r>
              <a:rPr lang="en-US" sz="7200" b="1" dirty="0" smtClean="0">
                <a:solidFill>
                  <a:schemeClr val="accent1"/>
                </a:solidFill>
              </a:rPr>
              <a:t>108K</a:t>
            </a:r>
          </a:p>
        </p:txBody>
      </p:sp>
      <p:sp>
        <p:nvSpPr>
          <p:cNvPr id="16" name="Rectangle 15"/>
          <p:cNvSpPr/>
          <p:nvPr/>
        </p:nvSpPr>
        <p:spPr>
          <a:xfrm>
            <a:off x="5802258" y="2453106"/>
            <a:ext cx="4608567" cy="923330"/>
          </a:xfrm>
          <a:prstGeom prst="rect">
            <a:avLst/>
          </a:prstGeom>
        </p:spPr>
        <p:txBody>
          <a:bodyPr wrap="square">
            <a:spAutoFit/>
          </a:bodyPr>
          <a:lstStyle/>
          <a:p>
            <a:r>
              <a:rPr lang="en-US" sz="5400" b="1" dirty="0" smtClean="0">
                <a:solidFill>
                  <a:schemeClr val="accent1"/>
                </a:solidFill>
              </a:rPr>
              <a:t>followers</a:t>
            </a:r>
            <a:endParaRPr lang="en-US" sz="5400" b="1" dirty="0">
              <a:solidFill>
                <a:schemeClr val="accent1"/>
              </a:solidFill>
            </a:endParaRPr>
          </a:p>
        </p:txBody>
      </p:sp>
      <p:sp>
        <p:nvSpPr>
          <p:cNvPr id="17" name="TextBox 16"/>
          <p:cNvSpPr txBox="1"/>
          <p:nvPr/>
        </p:nvSpPr>
        <p:spPr>
          <a:xfrm>
            <a:off x="6386432" y="3290711"/>
            <a:ext cx="2795668" cy="1323439"/>
          </a:xfrm>
          <a:prstGeom prst="rect">
            <a:avLst/>
          </a:prstGeom>
          <a:noFill/>
        </p:spPr>
        <p:txBody>
          <a:bodyPr wrap="square" rtlCol="0">
            <a:spAutoFit/>
          </a:bodyPr>
          <a:lstStyle/>
          <a:p>
            <a:pPr algn="ctr"/>
            <a:r>
              <a:rPr lang="en-US" sz="8000" b="1" dirty="0" smtClean="0">
                <a:solidFill>
                  <a:schemeClr val="tx2"/>
                </a:solidFill>
              </a:rPr>
              <a:t>282K</a:t>
            </a:r>
            <a:endParaRPr lang="en-US" sz="7200" b="1" dirty="0" smtClean="0">
              <a:solidFill>
                <a:schemeClr val="tx2"/>
              </a:solidFill>
            </a:endParaRPr>
          </a:p>
        </p:txBody>
      </p:sp>
      <p:sp>
        <p:nvSpPr>
          <p:cNvPr id="18" name="Rectangle 17"/>
          <p:cNvSpPr/>
          <p:nvPr/>
        </p:nvSpPr>
        <p:spPr>
          <a:xfrm>
            <a:off x="3563368" y="3508346"/>
            <a:ext cx="3239529" cy="964367"/>
          </a:xfrm>
          <a:prstGeom prst="rect">
            <a:avLst/>
          </a:prstGeom>
        </p:spPr>
        <p:txBody>
          <a:bodyPr wrap="square">
            <a:spAutoFit/>
          </a:bodyPr>
          <a:lstStyle/>
          <a:p>
            <a:pPr>
              <a:lnSpc>
                <a:spcPts val="3400"/>
              </a:lnSpc>
            </a:pPr>
            <a:r>
              <a:rPr lang="en-US" sz="3200" b="1" dirty="0" smtClean="0">
                <a:solidFill>
                  <a:schemeClr val="tx2"/>
                </a:solidFill>
              </a:rPr>
              <a:t>2016 Avg. </a:t>
            </a:r>
            <a:r>
              <a:rPr lang="en-US" sz="3200" b="1" dirty="0" err="1" smtClean="0">
                <a:solidFill>
                  <a:schemeClr val="tx2"/>
                </a:solidFill>
              </a:rPr>
              <a:t>Qtrly</a:t>
            </a:r>
            <a:r>
              <a:rPr lang="en-US" sz="3200" b="1" dirty="0" smtClean="0">
                <a:solidFill>
                  <a:schemeClr val="tx2"/>
                </a:solidFill>
              </a:rPr>
              <a:t>   </a:t>
            </a:r>
            <a:r>
              <a:rPr lang="en-US" sz="3600" b="1" dirty="0" smtClean="0">
                <a:solidFill>
                  <a:schemeClr val="tx2"/>
                </a:solidFill>
              </a:rPr>
              <a:t>Engagement</a:t>
            </a:r>
            <a:endParaRPr lang="en-US" sz="3600" b="1" dirty="0">
              <a:solidFill>
                <a:schemeClr val="tx2"/>
              </a:solidFill>
            </a:endParaRPr>
          </a:p>
        </p:txBody>
      </p:sp>
    </p:spTree>
    <p:extLst>
      <p:ext uri="{BB962C8B-B14F-4D97-AF65-F5344CB8AC3E}">
        <p14:creationId xmlns:p14="http://schemas.microsoft.com/office/powerpoint/2010/main" val="18197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40279"/>
            <a:ext cx="9144000" cy="3753569"/>
          </a:xfrm>
          <a:prstGeom prst="rect">
            <a:avLst/>
          </a:prstGeom>
          <a:solidFill>
            <a:schemeClr val="tx2">
              <a:lumMod val="75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2"/>
                </a:solidFill>
              </a:ln>
            </a:endParaRPr>
          </a:p>
        </p:txBody>
      </p:sp>
      <p:sp>
        <p:nvSpPr>
          <p:cNvPr id="2" name="Title 1"/>
          <p:cNvSpPr>
            <a:spLocks noGrp="1"/>
          </p:cNvSpPr>
          <p:nvPr>
            <p:ph type="title"/>
          </p:nvPr>
        </p:nvSpPr>
        <p:spPr/>
        <p:txBody>
          <a:bodyPr/>
          <a:lstStyle/>
          <a:p>
            <a:r>
              <a:rPr lang="en-US" dirty="0" smtClean="0"/>
              <a:t>Public Engagement</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8</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1613"/>
            <a:ext cx="9144000" cy="3390900"/>
          </a:xfrm>
          <a:prstGeom prst="rect">
            <a:avLst/>
          </a:prstGeom>
        </p:spPr>
      </p:pic>
    </p:spTree>
    <p:extLst>
      <p:ext uri="{BB962C8B-B14F-4D97-AF65-F5344CB8AC3E}">
        <p14:creationId xmlns:p14="http://schemas.microsoft.com/office/powerpoint/2010/main" val="2005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Engagement Spectrum</a:t>
            </a:r>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9</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182"/>
          <a:stretch/>
        </p:blipFill>
        <p:spPr bwMode="auto">
          <a:xfrm>
            <a:off x="474453" y="931654"/>
            <a:ext cx="8151962" cy="373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4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City Colors 1">
      <a:dk1>
        <a:srgbClr val="262626"/>
      </a:dk1>
      <a:lt1>
        <a:sysClr val="window" lastClr="FFFFFF"/>
      </a:lt1>
      <a:dk2>
        <a:srgbClr val="00467D"/>
      </a:dk2>
      <a:lt2>
        <a:srgbClr val="66C0FF"/>
      </a:lt2>
      <a:accent1>
        <a:srgbClr val="569FD3"/>
      </a:accent1>
      <a:accent2>
        <a:srgbClr val="5A471C"/>
      </a:accent2>
      <a:accent3>
        <a:srgbClr val="F58220"/>
      </a:accent3>
      <a:accent4>
        <a:srgbClr val="439639"/>
      </a:accent4>
      <a:accent5>
        <a:srgbClr val="B5121B"/>
      </a:accent5>
      <a:accent6>
        <a:srgbClr val="E6B122"/>
      </a:accent6>
      <a:hlink>
        <a:srgbClr val="00467F"/>
      </a:hlink>
      <a:folHlink>
        <a:srgbClr val="B4B6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5935</TotalTime>
  <Words>395</Words>
  <Application>Microsoft Office PowerPoint</Application>
  <PresentationFormat>On-screen Show (16:9)</PresentationFormat>
  <Paragraphs>68</Paragraphs>
  <Slides>13</Slides>
  <Notes>4</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Theme</vt:lpstr>
      <vt:lpstr>PowerPoint Presentation</vt:lpstr>
      <vt:lpstr>What We Do</vt:lpstr>
      <vt:lpstr>Communications Today</vt:lpstr>
      <vt:lpstr>Print</vt:lpstr>
      <vt:lpstr>Broadcast/Video</vt:lpstr>
      <vt:lpstr> </vt:lpstr>
      <vt:lpstr>Social Media</vt:lpstr>
      <vt:lpstr>Public Engagement</vt:lpstr>
      <vt:lpstr>Public Engagement Spectrum</vt:lpstr>
      <vt:lpstr>How To Get Engaged</vt:lpstr>
      <vt:lpstr>Access Fort Collins</vt:lpstr>
      <vt:lpstr>Access Fort Collins</vt:lpstr>
      <vt:lpstr>PowerPoint Presentation</vt:lpstr>
    </vt:vector>
  </TitlesOfParts>
  <Company>City of Fort Collins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Smith</dc:creator>
  <cp:lastModifiedBy>Amy Resseguie</cp:lastModifiedBy>
  <cp:revision>40</cp:revision>
  <dcterms:created xsi:type="dcterms:W3CDTF">2015-08-18T04:14:42Z</dcterms:created>
  <dcterms:modified xsi:type="dcterms:W3CDTF">2017-03-24T16:12:24Z</dcterms:modified>
</cp:coreProperties>
</file>