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</p:sldMasterIdLst>
  <p:notesMasterIdLst>
    <p:notesMasterId r:id="rId13"/>
  </p:notesMasterIdLst>
  <p:handoutMasterIdLst>
    <p:handoutMasterId r:id="rId14"/>
  </p:handoutMasterIdLst>
  <p:sldIdLst>
    <p:sldId id="256" r:id="rId3"/>
    <p:sldId id="289" r:id="rId4"/>
    <p:sldId id="290" r:id="rId5"/>
    <p:sldId id="291" r:id="rId6"/>
    <p:sldId id="288" r:id="rId7"/>
    <p:sldId id="300" r:id="rId8"/>
    <p:sldId id="301" r:id="rId9"/>
    <p:sldId id="299" r:id="rId10"/>
    <p:sldId id="298" r:id="rId11"/>
    <p:sldId id="297" r:id="rId12"/>
  </p:sldIdLst>
  <p:sldSz cx="9144000" cy="6858000" type="screen4x3"/>
  <p:notesSz cx="7023100" cy="93091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67F"/>
    <a:srgbClr val="002D52"/>
    <a:srgbClr val="B3CC95"/>
    <a:srgbClr val="4FCC95"/>
    <a:srgbClr val="EBEBEB"/>
    <a:srgbClr val="E6B122"/>
    <a:srgbClr val="ED6B17"/>
    <a:srgbClr val="AC1227"/>
    <a:srgbClr val="B5121B"/>
    <a:srgbClr val="5790C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34555" autoAdjust="0"/>
    <p:restoredTop sz="88794" autoAdjust="0"/>
  </p:normalViewPr>
  <p:slideViewPr>
    <p:cSldViewPr snapToGrid="0">
      <p:cViewPr varScale="1">
        <p:scale>
          <a:sx n="101" d="100"/>
          <a:sy n="101" d="100"/>
        </p:scale>
        <p:origin x="-1194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presProps" Target="pres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8132" y="0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E701F2F3-3C79-9945-A1FD-0ABE2B986A63}" type="datetimeFigureOut">
              <a:rPr lang="en-US" smtClean="0"/>
              <a:t>5/6/2016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42029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8132" y="8842029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0A5724C7-23F8-3541-B880-0D520376E4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770146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8132" y="0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DACE37FB-B506-194B-8AE7-A17F4899D42C}" type="datetimeFigureOut">
              <a:rPr lang="en-US" smtClean="0"/>
              <a:t>5/6/2016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4275" y="698500"/>
            <a:ext cx="4654550" cy="34909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24" tIns="46662" rIns="93324" bIns="46662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2310" y="4421823"/>
            <a:ext cx="5618480" cy="4189095"/>
          </a:xfrm>
          <a:prstGeom prst="rect">
            <a:avLst/>
          </a:prstGeom>
        </p:spPr>
        <p:txBody>
          <a:bodyPr vert="horz" lIns="93324" tIns="46662" rIns="93324" bIns="46662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029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8132" y="8842029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95C43065-A108-6D41-97C6-B1EC757545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033016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C43065-A108-6D41-97C6-B1EC7575455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03469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9A39CE-4B71-4EBE-A78E-0C4042C93091}" type="slidenum">
              <a:rPr lang="en-US" smtClean="0">
                <a:solidFill>
                  <a:prstClr val="black"/>
                </a:solidFill>
              </a:rPr>
              <a:pPr/>
              <a:t>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91688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25823" y="63140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FFFFF"/>
                </a:solidFill>
              </a:defRPr>
            </a:lvl1pPr>
          </a:lstStyle>
          <a:p>
            <a:fld id="{6B336A68-D5C4-EF40-B998-6E375F9C805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6572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36A68-D5C4-EF40-B998-6E375F9C80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8410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36A68-D5C4-EF40-B998-6E375F9C80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0104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25823" y="63140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FFFFF"/>
                </a:solidFill>
              </a:defRPr>
            </a:lvl1pPr>
          </a:lstStyle>
          <a:p>
            <a:fld id="{6B336A68-D5C4-EF40-B998-6E375F9C805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5137" y="6314000"/>
            <a:ext cx="5562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kern="1200" spc="0">
                <a:solidFill>
                  <a:srgbClr val="FFFFFF"/>
                </a:solidFill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latin typeface="Times" charset="0"/>
                <a:ea typeface="ＭＳ Ｐゴシック" charset="0"/>
              </a:rPr>
              <a:t>©Copyright 2014 City of Fort Collins. All Rights Reserved.</a:t>
            </a:r>
            <a:endParaRPr lang="en-US" dirty="0">
              <a:latin typeface="Times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7612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25823" y="63140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FFFFF"/>
                </a:solidFill>
              </a:defRPr>
            </a:lvl1pPr>
          </a:lstStyle>
          <a:p>
            <a:fld id="{6B336A68-D5C4-EF40-B998-6E375F9C805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55952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25823" y="63140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FFFFF"/>
                </a:solidFill>
              </a:defRPr>
            </a:lvl1pPr>
          </a:lstStyle>
          <a:p>
            <a:fld id="{6B336A68-D5C4-EF40-B998-6E375F9C805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55807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25823" y="63140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FFFFF"/>
                </a:solidFill>
              </a:defRPr>
            </a:lvl1pPr>
          </a:lstStyle>
          <a:p>
            <a:fld id="{6B336A68-D5C4-EF40-B998-6E375F9C805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478508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625823" y="63140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FFFFF"/>
                </a:solidFill>
              </a:defRPr>
            </a:lvl1pPr>
          </a:lstStyle>
          <a:p>
            <a:fld id="{6B336A68-D5C4-EF40-B998-6E375F9C805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736439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36A68-D5C4-EF40-B998-6E375F9C805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068059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25823" y="63140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FFFFF"/>
                </a:solidFill>
              </a:defRPr>
            </a:lvl1pPr>
          </a:lstStyle>
          <a:p>
            <a:fld id="{6B336A68-D5C4-EF40-B998-6E375F9C805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746262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25823" y="63140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FFFFF"/>
                </a:solidFill>
              </a:defRPr>
            </a:lvl1pPr>
          </a:lstStyle>
          <a:p>
            <a:fld id="{6B336A68-D5C4-EF40-B998-6E375F9C805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45652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25823" y="63140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FFFFF"/>
                </a:solidFill>
              </a:defRPr>
            </a:lvl1pPr>
          </a:lstStyle>
          <a:p>
            <a:fld id="{6B336A68-D5C4-EF40-B998-6E375F9C805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0828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36A68-D5C4-EF40-B998-6E375F9C805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347558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36A68-D5C4-EF40-B998-6E375F9C805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58499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36A68-D5C4-EF40-B998-6E375F9C805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98980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415925" y="6221413"/>
            <a:ext cx="5562600" cy="365125"/>
          </a:xfrm>
          <a:prstGeom prst="rect">
            <a:avLst/>
          </a:prstGeom>
        </p:spPr>
        <p:txBody>
          <a:bodyPr/>
          <a:lstStyle>
            <a:lvl1pPr algn="l">
              <a:defRPr sz="1000" kern="1200" spc="0">
                <a:solidFill>
                  <a:srgbClr val="FFFFFF"/>
                </a:solidFill>
              </a:defRPr>
            </a:lvl1pPr>
          </a:lstStyle>
          <a:p>
            <a:pPr defTabSz="914400">
              <a:defRPr/>
            </a:pPr>
            <a:r>
              <a:rPr lang="en-US"/>
              <a:t>©Copyright 2014 City of Fort Collins. All Rights Reserved.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algn="r">
              <a:defRPr sz="12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07132DBE-3042-44FD-B7F3-66A5F786EB6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26163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25823" y="63140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FFFFF"/>
                </a:solidFill>
              </a:defRPr>
            </a:lvl1pPr>
          </a:lstStyle>
          <a:p>
            <a:fld id="{6B336A68-D5C4-EF40-B998-6E375F9C805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4007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25823" y="63140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FFFFF"/>
                </a:solidFill>
              </a:defRPr>
            </a:lvl1pPr>
          </a:lstStyle>
          <a:p>
            <a:fld id="{6B336A68-D5C4-EF40-B998-6E375F9C805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8261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625823" y="63140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FFFFF"/>
                </a:solidFill>
              </a:defRPr>
            </a:lvl1pPr>
          </a:lstStyle>
          <a:p>
            <a:fld id="{6B336A68-D5C4-EF40-B998-6E375F9C805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3542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36A68-D5C4-EF40-B998-6E375F9C80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934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25823" y="63140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FFFFF"/>
                </a:solidFill>
              </a:defRPr>
            </a:lvl1pPr>
          </a:lstStyle>
          <a:p>
            <a:fld id="{6B336A68-D5C4-EF40-B998-6E375F9C805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656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25823" y="63140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FFFFF"/>
                </a:solidFill>
              </a:defRPr>
            </a:lvl1pPr>
          </a:lstStyle>
          <a:p>
            <a:fld id="{6B336A68-D5C4-EF40-B998-6E375F9C805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7018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36A68-D5C4-EF40-B998-6E375F9C80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7019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72498" y="558232"/>
            <a:ext cx="7765696" cy="5853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15138" y="1461822"/>
            <a:ext cx="8310838" cy="466434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25823" y="63140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FFFFF"/>
                </a:solidFill>
              </a:defRPr>
            </a:lvl1pPr>
          </a:lstStyle>
          <a:p>
            <a:fld id="{6B336A68-D5C4-EF40-B998-6E375F9C805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6145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  <p:hf hdr="0" dt="0"/>
  <p:txStyles>
    <p:titleStyle>
      <a:lvl1pPr algn="r" defTabSz="457200" rtl="0" eaLnBrk="1" latinLnBrk="0" hangingPunct="1">
        <a:spcBef>
          <a:spcPct val="0"/>
        </a:spcBef>
        <a:buNone/>
        <a:defRPr sz="2800" kern="1200">
          <a:solidFill>
            <a:schemeClr val="bg1"/>
          </a:solidFill>
          <a:latin typeface="Arial"/>
          <a:ea typeface="+mj-ea"/>
          <a:cs typeface="Arial"/>
        </a:defRPr>
      </a:lvl1pPr>
    </p:titleStyle>
    <p:bodyStyle>
      <a:lvl1pPr marL="0" indent="0" algn="l" defTabSz="457200" rtl="0" eaLnBrk="1" latinLnBrk="0" hangingPunct="1">
        <a:spcBef>
          <a:spcPct val="20000"/>
        </a:spcBef>
        <a:buFont typeface="Arial"/>
        <a:buNone/>
        <a:defRPr sz="2400" kern="1200">
          <a:solidFill>
            <a:schemeClr val="tx1">
              <a:lumMod val="85000"/>
              <a:lumOff val="15000"/>
            </a:schemeClr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>
              <a:lumMod val="85000"/>
              <a:lumOff val="15000"/>
            </a:schemeClr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Font typeface="Lucida Grande"/>
        <a:buChar char="-"/>
        <a:defRPr sz="2000" kern="1200">
          <a:solidFill>
            <a:schemeClr val="tx1">
              <a:lumMod val="85000"/>
              <a:lumOff val="15000"/>
            </a:schemeClr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800" kern="1200">
          <a:solidFill>
            <a:schemeClr val="tx1">
              <a:lumMod val="85000"/>
              <a:lumOff val="15000"/>
            </a:schemeClr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800" kern="1200">
          <a:solidFill>
            <a:schemeClr val="tx1">
              <a:lumMod val="85000"/>
              <a:lumOff val="15000"/>
            </a:schemeClr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72498" y="558232"/>
            <a:ext cx="7765696" cy="5853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15138" y="1461822"/>
            <a:ext cx="8310838" cy="46643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25823" y="63140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fld id="{6B336A68-D5C4-EF40-B998-6E375F9C805C}" type="slidenum">
              <a:rPr lang="en-US" smtClean="0">
                <a:ea typeface="ＭＳ Ｐゴシック" charset="0"/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dirty="0"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29969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hf hdr="0" dt="0"/>
  <p:txStyles>
    <p:titleStyle>
      <a:lvl1pPr algn="r" defTabSz="457200" rtl="0" eaLnBrk="1" latinLnBrk="0" hangingPunct="1">
        <a:spcBef>
          <a:spcPct val="0"/>
        </a:spcBef>
        <a:buNone/>
        <a:defRPr sz="2800" kern="1200">
          <a:solidFill>
            <a:schemeClr val="bg1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FS01\Shared\Sustainability Services\Economic Health\Images\Foothills Mall\Preconstruction 2013\DSC_066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814" y="0"/>
            <a:ext cx="9167813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FootOverlay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29250"/>
            <a:ext cx="9144000" cy="1428750"/>
          </a:xfrm>
          <a:prstGeom prst="rect">
            <a:avLst/>
          </a:prstGeom>
        </p:spPr>
      </p:pic>
      <p:sp>
        <p:nvSpPr>
          <p:cNvPr id="10" name="Footer Placeholder 3"/>
          <p:cNvSpPr txBox="1">
            <a:spLocks/>
          </p:cNvSpPr>
          <p:nvPr/>
        </p:nvSpPr>
        <p:spPr>
          <a:xfrm>
            <a:off x="171957" y="6232933"/>
            <a:ext cx="5562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000" kern="1200" spc="6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30000"/>
              </a:lnSpc>
            </a:pPr>
            <a:endParaRPr lang="en-US" sz="1400" spc="0" dirty="0" smtClean="0">
              <a:latin typeface="Arial"/>
              <a:cs typeface="Arial"/>
            </a:endParaRPr>
          </a:p>
          <a:p>
            <a:pPr>
              <a:lnSpc>
                <a:spcPct val="130000"/>
              </a:lnSpc>
            </a:pPr>
            <a:r>
              <a:rPr lang="en-US" sz="1400" spc="0" dirty="0" smtClean="0">
                <a:latin typeface="Arial"/>
                <a:cs typeface="Arial"/>
              </a:rPr>
              <a:t>4.29.15</a:t>
            </a:r>
            <a:endParaRPr lang="en-US" sz="1400" spc="0" dirty="0">
              <a:latin typeface="Arial"/>
              <a:cs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783330" y="410210"/>
            <a:ext cx="5360669" cy="1235710"/>
          </a:xfrm>
          <a:prstGeom prst="rect">
            <a:avLst/>
          </a:prstGeom>
          <a:solidFill>
            <a:srgbClr val="00467F">
              <a:alpha val="8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2800" b="1" dirty="0">
                <a:latin typeface="Arial"/>
                <a:cs typeface="Arial"/>
              </a:rPr>
              <a:t>Foothills Mall Redevelopment</a:t>
            </a:r>
            <a:r>
              <a:rPr lang="en-US" sz="2800" b="1" dirty="0" smtClean="0">
                <a:latin typeface="Arial"/>
                <a:cs typeface="Arial"/>
              </a:rPr>
              <a:t>:</a:t>
            </a:r>
          </a:p>
          <a:p>
            <a:pPr algn="r"/>
            <a:r>
              <a:rPr lang="en-US" sz="2800" b="1" dirty="0" smtClean="0">
                <a:latin typeface="Arial"/>
                <a:cs typeface="Arial"/>
              </a:rPr>
              <a:t>TIF </a:t>
            </a:r>
            <a:r>
              <a:rPr lang="en-US" sz="2800" b="1" dirty="0">
                <a:latin typeface="Arial"/>
                <a:cs typeface="Arial"/>
              </a:rPr>
              <a:t>Case Study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00468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B336A68-D5C4-EF40-B998-6E375F9C805C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0" r="17848" b="17173"/>
          <a:stretch/>
        </p:blipFill>
        <p:spPr bwMode="auto">
          <a:xfrm>
            <a:off x="0" y="1291934"/>
            <a:ext cx="9144001" cy="49544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0" y="1640205"/>
            <a:ext cx="2994660" cy="520065"/>
          </a:xfrm>
          <a:solidFill>
            <a:srgbClr val="00467F">
              <a:alpha val="75000"/>
            </a:srgbClr>
          </a:solidFill>
        </p:spPr>
        <p:txBody>
          <a:bodyPr>
            <a:normAutofit lnSpcReduction="10000"/>
          </a:bodyPr>
          <a:lstStyle/>
          <a:p>
            <a:pPr marL="457200" lvl="1" indent="0">
              <a:buNone/>
            </a:pPr>
            <a:r>
              <a:rPr lang="en-US" sz="2900" dirty="0" smtClean="0">
                <a:solidFill>
                  <a:schemeClr val="bg1"/>
                </a:solidFill>
              </a:rPr>
              <a:t>Questions ?</a:t>
            </a:r>
            <a:endParaRPr lang="en-US" sz="29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1450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91"/>
          <a:stretch/>
        </p:blipFill>
        <p:spPr>
          <a:xfrm>
            <a:off x="0" y="1268730"/>
            <a:ext cx="9144000" cy="497989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History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461822"/>
            <a:ext cx="8725976" cy="4664341"/>
          </a:xfrm>
          <a:solidFill>
            <a:srgbClr val="00467F">
              <a:alpha val="75000"/>
            </a:srgbClr>
          </a:solidFill>
        </p:spPr>
        <p:txBody>
          <a:bodyPr/>
          <a:lstStyle/>
          <a:p>
            <a:endParaRPr lang="en-US" dirty="0" smtClean="0"/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1973 – Original Mall Opens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1988 – Mall renovated to add </a:t>
            </a:r>
            <a:r>
              <a:rPr lang="en-US" dirty="0" err="1" smtClean="0">
                <a:solidFill>
                  <a:schemeClr val="bg1"/>
                </a:solidFill>
              </a:rPr>
              <a:t>JCPenney</a:t>
            </a:r>
            <a:r>
              <a:rPr lang="en-US" dirty="0" smtClean="0">
                <a:solidFill>
                  <a:schemeClr val="bg1"/>
                </a:solidFill>
              </a:rPr>
              <a:t> &amp; Mervyns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2001 – Mall reaches retail sales high point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2004 – GGP Purchases mall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2010 – Midtown Redevelopment Study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2011 – Midtown Urban Renewal Plan Area Created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2012 – Alberta Purchases Mall 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2014 – Redevelopment &amp; Reimbursement Agreement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2015 – Grand Opening of Redeveloped Mall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B336A68-D5C4-EF40-B998-6E375F9C805C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6417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80"/>
          <a:stretch/>
        </p:blipFill>
        <p:spPr>
          <a:xfrm>
            <a:off x="0" y="1280159"/>
            <a:ext cx="9144000" cy="496633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City’s Perspective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3162" y="1438962"/>
            <a:ext cx="8310838" cy="4664341"/>
          </a:xfrm>
          <a:solidFill>
            <a:srgbClr val="00467F">
              <a:alpha val="75000"/>
            </a:srgbClr>
          </a:solidFill>
        </p:spPr>
        <p:txBody>
          <a:bodyPr/>
          <a:lstStyle/>
          <a:p>
            <a:pPr marL="171450"/>
            <a:r>
              <a:rPr lang="en-US" b="1" dirty="0">
                <a:solidFill>
                  <a:schemeClr val="bg1"/>
                </a:solidFill>
              </a:rPr>
              <a:t>Objectives:</a:t>
            </a: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Realize Community Vision &amp; Expectations</a:t>
            </a: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Launch a Catalytic Opportunity in Midtown</a:t>
            </a: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Realize a Significant Revenue Opportunity</a:t>
            </a: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Minimize Risk to Balance Sheet, Credit Rating &amp; Revenue</a:t>
            </a:r>
          </a:p>
          <a:p>
            <a:pPr marL="342900" indent="-171450">
              <a:buFont typeface="Arial" pitchFamily="34" charset="0"/>
              <a:buChar char="•"/>
            </a:pPr>
            <a:endParaRPr lang="en-US" b="1" dirty="0">
              <a:solidFill>
                <a:schemeClr val="bg1"/>
              </a:solidFill>
            </a:endParaRPr>
          </a:p>
          <a:p>
            <a:pPr marL="171450"/>
            <a:r>
              <a:rPr lang="en-US" b="1" dirty="0">
                <a:solidFill>
                  <a:schemeClr val="bg1"/>
                </a:solidFill>
              </a:rPr>
              <a:t>Challenges</a:t>
            </a: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Build a Competitive Design &amp; Create a Sense of Place</a:t>
            </a: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Resolve Tenant Issues</a:t>
            </a: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Create a Connection with Mason BRT</a:t>
            </a: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Replace the Youth Activity Center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B336A68-D5C4-EF40-B998-6E375F9C805C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9076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Project Description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>
          <a:xfrm>
            <a:off x="331470" y="1600200"/>
            <a:ext cx="2823210" cy="3920489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 smtClean="0"/>
              <a:t>76.3 acres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 smtClean="0"/>
              <a:t>660,000 SF Retail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 smtClean="0"/>
              <a:t>446 Residential Units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 smtClean="0"/>
              <a:t>Theater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 smtClean="0"/>
              <a:t>Parking Garage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 smtClean="0"/>
              <a:t>2 Outdoor Plazas</a:t>
            </a: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B336A68-D5C4-EF40-B998-6E375F9C805C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9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4061" y="1376333"/>
            <a:ext cx="5552739" cy="4750147"/>
          </a:xfrm>
          <a:prstGeom prst="rect">
            <a:avLst/>
          </a:prstGeom>
          <a:noFill/>
          <a:ln>
            <a:noFill/>
          </a:ln>
          <a:effectLst>
            <a:outerShdw blurRad="101600" dist="35921" dir="2700000" sx="102000" sy="102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27627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77"/>
          <a:stretch/>
        </p:blipFill>
        <p:spPr>
          <a:xfrm>
            <a:off x="0" y="1285538"/>
            <a:ext cx="9144000" cy="5001633"/>
          </a:xfrm>
          <a:prstGeom prst="rect">
            <a:avLst/>
          </a:prstGeom>
        </p:spPr>
      </p:pic>
      <p:sp>
        <p:nvSpPr>
          <p:cNvPr id="11266" name="Title 1"/>
          <p:cNvSpPr>
            <a:spLocks noGrp="1"/>
          </p:cNvSpPr>
          <p:nvPr>
            <p:ph type="title"/>
          </p:nvPr>
        </p:nvSpPr>
        <p:spPr>
          <a:xfrm>
            <a:off x="152400" y="228600"/>
            <a:ext cx="8843010" cy="1143000"/>
          </a:xfrm>
        </p:spPr>
        <p:txBody>
          <a:bodyPr>
            <a:noAutofit/>
          </a:bodyPr>
          <a:lstStyle/>
          <a:p>
            <a:r>
              <a:rPr lang="en-US" altLang="en-US" sz="3600" b="1" dirty="0" smtClean="0"/>
              <a:t>Public Financing</a:t>
            </a:r>
          </a:p>
        </p:txBody>
      </p:sp>
      <p:sp>
        <p:nvSpPr>
          <p:cNvPr id="11267" name="Content Placeholder 2"/>
          <p:cNvSpPr>
            <a:spLocks noGrp="1"/>
          </p:cNvSpPr>
          <p:nvPr>
            <p:ph idx="1"/>
          </p:nvPr>
        </p:nvSpPr>
        <p:spPr>
          <a:xfrm>
            <a:off x="0" y="1360169"/>
            <a:ext cx="7747476" cy="4789171"/>
          </a:xfrm>
          <a:solidFill>
            <a:srgbClr val="00467F">
              <a:alpha val="75000"/>
            </a:srgbClr>
          </a:solidFill>
        </p:spPr>
        <p:txBody>
          <a:bodyPr/>
          <a:lstStyle/>
          <a:p>
            <a:pPr marL="457200" lvl="1" indent="0">
              <a:buNone/>
            </a:pPr>
            <a:r>
              <a:rPr lang="en-US" altLang="en-US" b="1" dirty="0" smtClean="0">
                <a:solidFill>
                  <a:schemeClr val="bg1"/>
                </a:solidFill>
              </a:rPr>
              <a:t>REVENUE SOURCES</a:t>
            </a:r>
          </a:p>
          <a:p>
            <a:pPr lvl="1"/>
            <a:r>
              <a:rPr lang="en-US" altLang="en-US" sz="2800" b="1" dirty="0" smtClean="0">
                <a:solidFill>
                  <a:schemeClr val="bg1"/>
                </a:solidFill>
              </a:rPr>
              <a:t>Property tax increment.</a:t>
            </a:r>
          </a:p>
          <a:p>
            <a:pPr lvl="2"/>
            <a:r>
              <a:rPr lang="en-US" altLang="en-US" b="1" dirty="0" smtClean="0">
                <a:solidFill>
                  <a:schemeClr val="bg1"/>
                </a:solidFill>
              </a:rPr>
              <a:t>Excludes District levies and certain school district levies.</a:t>
            </a:r>
          </a:p>
          <a:p>
            <a:pPr lvl="1"/>
            <a:r>
              <a:rPr lang="en-US" altLang="en-US" sz="2800" b="1" dirty="0" smtClean="0">
                <a:solidFill>
                  <a:schemeClr val="bg1"/>
                </a:solidFill>
              </a:rPr>
              <a:t>Sales tax increment.</a:t>
            </a:r>
          </a:p>
          <a:p>
            <a:pPr lvl="2"/>
            <a:r>
              <a:rPr lang="en-US" altLang="en-US" b="1" dirty="0" smtClean="0">
                <a:solidFill>
                  <a:schemeClr val="bg1"/>
                </a:solidFill>
              </a:rPr>
              <a:t>City 2.25% rate.</a:t>
            </a:r>
          </a:p>
          <a:p>
            <a:pPr lvl="1"/>
            <a:r>
              <a:rPr lang="en-US" altLang="en-US" sz="2800" b="1" dirty="0" smtClean="0">
                <a:solidFill>
                  <a:schemeClr val="bg1"/>
                </a:solidFill>
              </a:rPr>
              <a:t>Add-On PIF.</a:t>
            </a:r>
          </a:p>
          <a:p>
            <a:pPr lvl="2"/>
            <a:r>
              <a:rPr lang="en-US" altLang="en-US" b="1" dirty="0" smtClean="0">
                <a:solidFill>
                  <a:schemeClr val="bg1"/>
                </a:solidFill>
              </a:rPr>
              <a:t>1.00%</a:t>
            </a:r>
          </a:p>
          <a:p>
            <a:pPr lvl="1"/>
            <a:r>
              <a:rPr lang="en-US" altLang="en-US" sz="2800" b="1" dirty="0" smtClean="0">
                <a:solidFill>
                  <a:schemeClr val="bg1"/>
                </a:solidFill>
              </a:rPr>
              <a:t>District Debt Service Levy.</a:t>
            </a:r>
          </a:p>
          <a:p>
            <a:pPr lvl="2"/>
            <a:r>
              <a:rPr lang="en-US" altLang="en-US" b="1" dirty="0" smtClean="0">
                <a:solidFill>
                  <a:schemeClr val="bg1"/>
                </a:solidFill>
              </a:rPr>
              <a:t>50 mills</a:t>
            </a:r>
          </a:p>
          <a:p>
            <a:pPr lvl="1"/>
            <a:r>
              <a:rPr lang="en-US" altLang="en-US" sz="2800" b="1" dirty="0" smtClean="0">
                <a:solidFill>
                  <a:schemeClr val="bg1"/>
                </a:solidFill>
              </a:rPr>
              <a:t>District specific ownership taxes.</a:t>
            </a:r>
          </a:p>
          <a:p>
            <a:pPr lvl="1"/>
            <a:endParaRPr lang="en-US" altLang="en-US" sz="2000" b="1" dirty="0" smtClean="0">
              <a:solidFill>
                <a:schemeClr val="bg1"/>
              </a:solidFill>
            </a:endParaRPr>
          </a:p>
          <a:p>
            <a:pPr marL="457200" lvl="1" indent="0">
              <a:buNone/>
            </a:pPr>
            <a:endParaRPr lang="en-US" altLang="en-US" b="1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5583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US" altLang="en-US" dirty="0" smtClean="0"/>
              <a:t>MAX as a Catalyst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28" b="6547"/>
          <a:stretch/>
        </p:blipFill>
        <p:spPr>
          <a:xfrm>
            <a:off x="0" y="1294647"/>
            <a:ext cx="9144000" cy="4943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4221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Public Amenities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12" b="10017"/>
          <a:stretch/>
        </p:blipFill>
        <p:spPr>
          <a:xfrm>
            <a:off x="0" y="1276540"/>
            <a:ext cx="9144000" cy="4970352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B336A68-D5C4-EF40-B998-6E375F9C805C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54078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2498" y="432197"/>
            <a:ext cx="7765696" cy="585325"/>
          </a:xfrm>
        </p:spPr>
        <p:txBody>
          <a:bodyPr/>
          <a:lstStyle/>
          <a:p>
            <a:r>
              <a:rPr lang="en-US" b="1" dirty="0" smtClean="0"/>
              <a:t>Midtown Possibilities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B336A68-D5C4-EF40-B998-6E375F9C805C}" type="slidenum">
              <a:rPr lang="en-US" sz="2800" b="1" smtClean="0"/>
              <a:pPr/>
              <a:t>8</a:t>
            </a:fld>
            <a:endParaRPr lang="en-US" sz="2800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1295400"/>
            <a:ext cx="6800691" cy="4882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5328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Major Projects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Redevelopment of the Square</a:t>
            </a:r>
          </a:p>
          <a:p>
            <a:pPr marL="1085850" lvl="1" indent="-342900">
              <a:buFont typeface="Arial" panose="020B0604020202020204" pitchFamily="34" charset="0"/>
              <a:buChar char="•"/>
            </a:pPr>
            <a:r>
              <a:rPr lang="en-US" dirty="0" smtClean="0"/>
              <a:t>Trade Joes, Sierra Trading Post, Christie Sports</a:t>
            </a:r>
          </a:p>
          <a:p>
            <a:pPr marL="1085850" lvl="1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Kings </a:t>
            </a:r>
            <a:r>
              <a:rPr lang="en-US" dirty="0" err="1" smtClean="0"/>
              <a:t>Soopers</a:t>
            </a:r>
            <a:r>
              <a:rPr lang="en-US" dirty="0" smtClean="0"/>
              <a:t> at the K-Mart Site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Midtown In Motion</a:t>
            </a:r>
          </a:p>
          <a:p>
            <a:pPr marL="1085850" lvl="1" indent="-342900">
              <a:buFont typeface="Arial" panose="020B0604020202020204" pitchFamily="34" charset="0"/>
              <a:buChar char="•"/>
            </a:pPr>
            <a:r>
              <a:rPr lang="en-US" dirty="0" smtClean="0"/>
              <a:t>Plans to improve vehicle and multi-modal access along the corridor</a:t>
            </a:r>
          </a:p>
          <a:p>
            <a:pPr marL="1085850" lvl="1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Foothills Activity Center is OPEN!</a:t>
            </a:r>
          </a:p>
          <a:p>
            <a:pPr marL="1085850" lvl="1" indent="-342900">
              <a:buFont typeface="Arial" panose="020B0604020202020204" pitchFamily="34" charset="0"/>
              <a:buChar char="•"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B336A68-D5C4-EF40-B998-6E375F9C805C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7964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Office Theme">
  <a:themeElements>
    <a:clrScheme name="Custom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3669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6086</TotalTime>
  <Words>240</Words>
  <Application>Microsoft Office PowerPoint</Application>
  <PresentationFormat>On-screen Show (4:3)</PresentationFormat>
  <Paragraphs>68</Paragraphs>
  <Slides>10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10</vt:i4>
      </vt:variant>
    </vt:vector>
  </HeadingPairs>
  <TitlesOfParts>
    <vt:vector size="12" baseType="lpstr">
      <vt:lpstr>Office Theme</vt:lpstr>
      <vt:lpstr>1_Office Theme</vt:lpstr>
      <vt:lpstr>PowerPoint Presentation</vt:lpstr>
      <vt:lpstr>History</vt:lpstr>
      <vt:lpstr>City’s Perspective</vt:lpstr>
      <vt:lpstr>Project Description</vt:lpstr>
      <vt:lpstr>Public Financing</vt:lpstr>
      <vt:lpstr>MAX as a Catalyst</vt:lpstr>
      <vt:lpstr>Public Amenities</vt:lpstr>
      <vt:lpstr>Midtown Possibilities</vt:lpstr>
      <vt:lpstr>Major Projects</vt:lpstr>
      <vt:lpstr>PowerPoint Presentation</vt:lpstr>
    </vt:vector>
  </TitlesOfParts>
  <Company>City of Fort Collins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Grant Smith</dc:creator>
  <cp:lastModifiedBy>Amy Resseguie</cp:lastModifiedBy>
  <cp:revision>233</cp:revision>
  <cp:lastPrinted>2015-01-12T18:54:28Z</cp:lastPrinted>
  <dcterms:created xsi:type="dcterms:W3CDTF">2014-03-18T14:24:33Z</dcterms:created>
  <dcterms:modified xsi:type="dcterms:W3CDTF">2016-05-06T19:47:38Z</dcterms:modified>
</cp:coreProperties>
</file>