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80" r:id="rId2"/>
    <p:sldId id="271" r:id="rId3"/>
    <p:sldId id="288" r:id="rId4"/>
    <p:sldId id="286" r:id="rId5"/>
    <p:sldId id="283" r:id="rId6"/>
    <p:sldId id="285" r:id="rId7"/>
    <p:sldId id="260" r:id="rId8"/>
    <p:sldId id="261" r:id="rId9"/>
    <p:sldId id="262" r:id="rId10"/>
    <p:sldId id="263" r:id="rId11"/>
    <p:sldId id="281" r:id="rId12"/>
    <p:sldId id="282" r:id="rId13"/>
    <p:sldId id="272" r:id="rId14"/>
    <p:sldId id="273" r:id="rId15"/>
    <p:sldId id="287" r:id="rId16"/>
    <p:sldId id="279" r:id="rId17"/>
    <p:sldId id="275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Time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00"/>
    <a:srgbClr val="E7DDC7"/>
    <a:srgbClr val="59452A"/>
    <a:srgbClr val="55A51C"/>
    <a:srgbClr val="439639"/>
    <a:srgbClr val="D8D2B5"/>
    <a:srgbClr val="A2CE1C"/>
    <a:srgbClr val="D7C4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9" autoAdjust="0"/>
    <p:restoredTop sz="94660" autoAdjust="0"/>
  </p:normalViewPr>
  <p:slideViewPr>
    <p:cSldViewPr>
      <p:cViewPr varScale="1">
        <p:scale>
          <a:sx n="107" d="100"/>
          <a:sy n="107" d="100"/>
        </p:scale>
        <p:origin x="-112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631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867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464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464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595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265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0131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55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107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119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0256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2843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3998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DD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59413"/>
            <a:ext cx="9145588" cy="139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5" name="Text Box 21"/>
          <p:cNvSpPr txBox="1">
            <a:spLocks noChangeArrowheads="1"/>
          </p:cNvSpPr>
          <p:nvPr/>
        </p:nvSpPr>
        <p:spPr bwMode="auto">
          <a:xfrm>
            <a:off x="381000" y="6172200"/>
            <a:ext cx="46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fld id="{5A408CDD-931D-46F2-BBA5-7D63B2064797}" type="slidenum">
              <a:rPr lang="en-US" sz="1800" b="1">
                <a:solidFill>
                  <a:srgbClr val="E7DDC7"/>
                </a:solidFill>
                <a:latin typeface="Arial" charset="0"/>
              </a:rPr>
              <a:pPr/>
              <a:t>‹#›</a:t>
            </a:fld>
            <a:endParaRPr lang="en-US" sz="1800" b="1" dirty="0">
              <a:solidFill>
                <a:srgbClr val="E7DDC7"/>
              </a:solidFill>
              <a:latin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59452A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rgbClr val="59452A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59452A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>
          <a:solidFill>
            <a:srgbClr val="59452A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rgbClr val="59452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rgbClr val="59452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rgbClr val="59452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rgbClr val="59452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rgbClr val="59452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hyperlink" Target="http://www.google.com/imgres?imgurl=http://cmsimg.coloradoan.com/apps/pbcsi.dll/bilde?Site=G2&amp;Date=20130406&amp;Category=SPORTS02&amp;ArtNo=304060027&amp;Ref=AR&amp;MaxW=300&amp;Border=0&amp;csu-club-sports&amp;imgrefurl=http://www.coloradoan.com/article/20130406/SPORTS02/304060027/csu-club-sports&amp;usg=__p_GszASxekakXdCRAkS3CImrfJ0=&amp;h=248&amp;w=300&amp;sz=14&amp;hl=en&amp;start=5&amp;zoom=1&amp;tbnid=flsXlEjh1QD1LM:&amp;tbnh=96&amp;tbnw=116&amp;ei=T-5uUa7HPKf4ywGduoCwDg&amp;prev=/search?q=csu+baseball+at+city+park+south+ballfield&amp;sa=N&amp;hl=en&amp;gbv=2&amp;tbm=isch&amp;prmd=ivns&amp;itbs=1&amp;sa=X&amp;ved=0CDQQrQMwBA" TargetMode="External"/><Relationship Id="rId7" Type="http://schemas.openxmlformats.org/officeDocument/2006/relationships/hyperlink" Target="http://www.google.com/imgres?imgurl=http://www.soccerfortcollins.org/AdminUploadContent/photos/1012420560_img_33981.jpg&amp;imgrefurl=http://www.soccerfortcollins.org/Recreational&amp;usg=__zB6IMXdgdaK3fvKrJXbGz-T6NR4=&amp;h=274&amp;w=300&amp;sz=34&amp;hl=en&amp;start=50&amp;zoom=1&amp;tbnid=mcbXr1qPe2hujM:&amp;tbnh=106&amp;tbnw=116&amp;ei=z_BuUffxAeSVygG8mYGgCw&amp;prev=/search?q=fort+collins+soccer+club&amp;start=40&amp;sa=N&amp;hl=en&amp;gbv=2&amp;tbm=isch&amp;itbs=1&amp;sa=X&amp;ved=0CD4QrQMwCTgo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11" Type="http://schemas.openxmlformats.org/officeDocument/2006/relationships/image" Target="../media/image30.png"/><Relationship Id="rId5" Type="http://schemas.openxmlformats.org/officeDocument/2006/relationships/hyperlink" Target="http://www.google.com/imgres?imgurl=http://post6baseballlive.com/post%206%2013s%20picture.JPG&amp;imgrefurl=http://post6baseballlive.com/13s.htm&amp;usg=__E7UjsdU3C91N4UHHgVRUlNt_mXA=&amp;h=1356&amp;w=2034&amp;sz=1119&amp;hl=en&amp;start=46&amp;zoom=1&amp;tbnid=hnYEhpnaPA8mJM:&amp;tbnh=100&amp;tbnw=150&amp;ei=TvBuUf6CPMmOygHO7oD4CA&amp;prev=/search?q=fort+collins+baseball+club&amp;start=40&amp;sa=N&amp;hl=en&amp;gbv=2&amp;tbm=isch&amp;itbs=1&amp;sa=X&amp;ved=0CDYQrQMwBTgo" TargetMode="External"/><Relationship Id="rId10" Type="http://schemas.openxmlformats.org/officeDocument/2006/relationships/image" Target="../media/image29.png"/><Relationship Id="rId4" Type="http://schemas.openxmlformats.org/officeDocument/2006/relationships/image" Target="../media/image25.jpeg"/><Relationship Id="rId9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3" name="Picture 23" descr="http://www.fcgov.com/golf/golf-images/southridge-hol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156070"/>
            <a:ext cx="2794412" cy="1873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914400"/>
          </a:xfrm>
        </p:spPr>
        <p:txBody>
          <a:bodyPr/>
          <a:lstStyle/>
          <a:p>
            <a:r>
              <a:rPr lang="en-US" sz="4000" u="sng" dirty="0">
                <a:effectLst/>
              </a:rPr>
              <a:t>Parks </a:t>
            </a:r>
            <a:r>
              <a:rPr lang="en-US" sz="4000" u="sng" dirty="0" smtClean="0">
                <a:effectLst/>
              </a:rPr>
              <a:t>Department</a:t>
            </a:r>
            <a:endParaRPr lang="en-US" sz="4000" u="sng" dirty="0">
              <a:effectLst/>
            </a:endParaRPr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220980" y="4953000"/>
            <a:ext cx="8686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chemeClr val="bg2"/>
                </a:solidFill>
              </a:rPr>
              <a:t>Caring for our public spaces is what we do!</a:t>
            </a:r>
          </a:p>
        </p:txBody>
      </p:sp>
      <p:pic>
        <p:nvPicPr>
          <p:cNvPr id="30744" name="Picture 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463403"/>
            <a:ext cx="2885440" cy="216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 descr="CPSopeningda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57291"/>
            <a:ext cx="2662618" cy="214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reeksid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8" b="2245"/>
          <a:stretch>
            <a:fillRect/>
          </a:stretch>
        </p:blipFill>
        <p:spPr bwMode="auto">
          <a:xfrm>
            <a:off x="4564380" y="3276600"/>
            <a:ext cx="3861212" cy="1805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u="sng" dirty="0" smtClean="0">
                <a:effectLst/>
              </a:rPr>
              <a:t>36 </a:t>
            </a:r>
            <a:r>
              <a:rPr lang="en-US" sz="4000" u="sng" dirty="0" smtClean="0">
                <a:effectLst/>
              </a:rPr>
              <a:t>Miles </a:t>
            </a:r>
            <a:r>
              <a:rPr lang="en-US" sz="4000" u="sng" dirty="0">
                <a:effectLst/>
              </a:rPr>
              <a:t>of </a:t>
            </a:r>
            <a:r>
              <a:rPr lang="en-US" sz="4000" u="sng" dirty="0" smtClean="0">
                <a:effectLst/>
              </a:rPr>
              <a:t>Recreational Trails</a:t>
            </a:r>
            <a:endParaRPr lang="en-US" sz="4000" u="sng" dirty="0">
              <a:effectLst/>
            </a:endParaRPr>
          </a:p>
        </p:txBody>
      </p:sp>
      <p:pic>
        <p:nvPicPr>
          <p:cNvPr id="13316" name="Picture 4" descr="IMG004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600200"/>
            <a:ext cx="7543800" cy="3733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762000"/>
          </a:xfrm>
        </p:spPr>
        <p:txBody>
          <a:bodyPr/>
          <a:lstStyle/>
          <a:p>
            <a:r>
              <a:rPr lang="en-US" sz="4000" u="sng" dirty="0" smtClean="0">
                <a:effectLst/>
              </a:rPr>
              <a:t>3 Municipal Golf </a:t>
            </a:r>
            <a:r>
              <a:rPr lang="en-US" sz="4000" u="sng" dirty="0" smtClean="0">
                <a:effectLst/>
              </a:rPr>
              <a:t>Courses:</a:t>
            </a:r>
            <a:r>
              <a:rPr lang="en-US" sz="4000" u="sng" dirty="0" smtClean="0">
                <a:effectLst/>
              </a:rPr>
              <a:t/>
            </a:r>
            <a:br>
              <a:rPr lang="en-US" sz="4000" u="sng" dirty="0" smtClean="0">
                <a:effectLst/>
              </a:rPr>
            </a:br>
            <a:r>
              <a:rPr lang="en-US" sz="4000" u="sng" dirty="0" smtClean="0">
                <a:effectLst/>
              </a:rPr>
              <a:t>City Park Nine, Collindale &amp; Southridge</a:t>
            </a:r>
            <a:endParaRPr lang="en-US" sz="4000" u="sng" dirty="0">
              <a:effectLst/>
            </a:endParaRPr>
          </a:p>
        </p:txBody>
      </p:sp>
      <p:pic>
        <p:nvPicPr>
          <p:cNvPr id="35844" name="Picture 4" descr="http://www.fcgov.com/golf/golf-images/southridge-clubhouse-putting-gre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54" y="3733800"/>
            <a:ext cx="3410349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6" name="Picture 6" descr="http://www.fcgov.com/golf/golf-images/clubhou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979579"/>
            <a:ext cx="3922458" cy="215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8" name="Picture 8" descr="http://www.fcgov.com/golf/golf-images/cp9-clubhous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36220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80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153400" cy="762000"/>
          </a:xfrm>
        </p:spPr>
        <p:txBody>
          <a:bodyPr/>
          <a:lstStyle/>
          <a:p>
            <a:r>
              <a:rPr lang="en-US" sz="4000" u="sng" dirty="0" smtClean="0">
                <a:effectLst/>
              </a:rPr>
              <a:t>2 Memorial </a:t>
            </a:r>
            <a:r>
              <a:rPr lang="en-US" sz="4000" u="sng" dirty="0" smtClean="0">
                <a:effectLst/>
              </a:rPr>
              <a:t>Parks:</a:t>
            </a:r>
            <a:r>
              <a:rPr lang="en-US" sz="4000" u="sng" dirty="0" smtClean="0">
                <a:effectLst/>
              </a:rPr>
              <a:t/>
            </a:r>
            <a:br>
              <a:rPr lang="en-US" sz="4000" u="sng" dirty="0" smtClean="0">
                <a:effectLst/>
              </a:rPr>
            </a:br>
            <a:r>
              <a:rPr lang="en-US" sz="4000" u="sng" dirty="0" smtClean="0">
                <a:effectLst/>
              </a:rPr>
              <a:t>Grandview &amp; Roselawn Cemeteries</a:t>
            </a:r>
            <a:endParaRPr lang="en-US" sz="4000" u="sng" dirty="0">
              <a:effectLst/>
            </a:endParaRPr>
          </a:p>
        </p:txBody>
      </p:sp>
      <p:pic>
        <p:nvPicPr>
          <p:cNvPr id="3" name="Picture 8" descr="irrigation 03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92322">
            <a:off x="677315" y="2748950"/>
            <a:ext cx="3614738" cy="271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9" descr="irrigation 04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1602">
            <a:off x="4705608" y="2432173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30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-304800" y="533400"/>
            <a:ext cx="9448800" cy="1219200"/>
          </a:xfrm>
        </p:spPr>
        <p:txBody>
          <a:bodyPr/>
          <a:lstStyle/>
          <a:p>
            <a:r>
              <a:rPr lang="en-US" sz="4000" dirty="0">
                <a:effectLst/>
              </a:rPr>
              <a:t>We </a:t>
            </a:r>
            <a:r>
              <a:rPr lang="en-US" sz="4000" dirty="0" smtClean="0">
                <a:effectLst/>
              </a:rPr>
              <a:t>develop partnerships</a:t>
            </a:r>
            <a:br>
              <a:rPr lang="en-US" sz="4000" dirty="0" smtClean="0">
                <a:effectLst/>
              </a:rPr>
            </a:br>
            <a:r>
              <a:rPr lang="en-US" sz="4000" dirty="0" smtClean="0">
                <a:effectLst/>
              </a:rPr>
              <a:t> </a:t>
            </a:r>
            <a:r>
              <a:rPr lang="en-US" sz="4000" dirty="0">
                <a:effectLst/>
              </a:rPr>
              <a:t>with multiple volunteer </a:t>
            </a:r>
            <a:r>
              <a:rPr lang="en-US" sz="4000" dirty="0" smtClean="0">
                <a:effectLst/>
              </a:rPr>
              <a:t/>
            </a:r>
            <a:br>
              <a:rPr lang="en-US" sz="4000" dirty="0" smtClean="0">
                <a:effectLst/>
              </a:rPr>
            </a:br>
            <a:r>
              <a:rPr lang="en-US" sz="4000" dirty="0" smtClean="0">
                <a:effectLst/>
              </a:rPr>
              <a:t>groups and agencies</a:t>
            </a:r>
            <a:endParaRPr lang="en-US" sz="4000" dirty="0">
              <a:effectLst/>
            </a:endParaRPr>
          </a:p>
        </p:txBody>
      </p:sp>
      <p:pic>
        <p:nvPicPr>
          <p:cNvPr id="22540" name="Picture 12" descr="PastDay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43737">
            <a:off x="663129" y="2748625"/>
            <a:ext cx="3741738" cy="280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80" name="Picture 52" descr="IMG_07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3418">
            <a:off x="4766864" y="2506038"/>
            <a:ext cx="35052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ffectLst/>
              </a:rPr>
              <a:t>DBA and Larimer County</a:t>
            </a:r>
          </a:p>
        </p:txBody>
      </p:sp>
      <p:pic>
        <p:nvPicPr>
          <p:cNvPr id="23556" name="Picture 4" descr="Imported Photos 0009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600200"/>
            <a:ext cx="4267200" cy="3200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7" name="Picture 5" descr="Civic Center water feature 0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00200"/>
            <a:ext cx="4038600" cy="320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762000"/>
          </a:xfrm>
        </p:spPr>
        <p:txBody>
          <a:bodyPr/>
          <a:lstStyle/>
          <a:p>
            <a:r>
              <a:rPr lang="en-US" sz="4000" dirty="0" smtClean="0">
                <a:effectLst/>
              </a:rPr>
              <a:t>PSD, Youth Baseball, Youth Soccer, City Recreation, CSU, and others</a:t>
            </a:r>
            <a:endParaRPr lang="en-US" sz="4000" dirty="0">
              <a:effectLst/>
            </a:endParaRPr>
          </a:p>
        </p:txBody>
      </p:sp>
      <p:pic>
        <p:nvPicPr>
          <p:cNvPr id="3" name="Picture 6" descr="arbor day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" y="2259092"/>
            <a:ext cx="1947863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808" y="1905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2"/>
                </a:solidFill>
              </a:rPr>
              <a:t>PSD Arbor Day</a:t>
            </a:r>
            <a:endParaRPr lang="en-US" sz="1800" dirty="0">
              <a:solidFill>
                <a:schemeClr val="bg2"/>
              </a:solidFill>
            </a:endParaRPr>
          </a:p>
        </p:txBody>
      </p:sp>
      <p:pic>
        <p:nvPicPr>
          <p:cNvPr id="37890" name="Picture 2" descr="http://t3.gstatic.com/images?q=tbn:ANd9GcSyATiFBr6EfPUnsXei5KwnLfFPa-Qz-CqUJ4exlXf52j7dVEJbInk_ek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288" y="4672608"/>
            <a:ext cx="1749424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95800" y="4303276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2"/>
                </a:solidFill>
              </a:rPr>
              <a:t>CSU Baseball</a:t>
            </a:r>
            <a:endParaRPr lang="en-US" sz="1800" dirty="0">
              <a:solidFill>
                <a:schemeClr val="bg2"/>
              </a:solidFill>
            </a:endParaRPr>
          </a:p>
        </p:txBody>
      </p:sp>
      <p:pic>
        <p:nvPicPr>
          <p:cNvPr id="37892" name="Picture 4" descr="http://t0.gstatic.com/images?q=tbn:ANd9GcR_bpwWEkBbJTZ6qAq4MS4I9DU0YoQf2lXfL_iweOJfhR7armMzFkex1pgn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976" y="4038600"/>
            <a:ext cx="2077224" cy="138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96000" y="370736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2"/>
                </a:solidFill>
              </a:rPr>
              <a:t>Fort Collins Baseball Club </a:t>
            </a:r>
            <a:endParaRPr lang="en-US" sz="1800" dirty="0">
              <a:solidFill>
                <a:schemeClr val="bg2"/>
              </a:solidFill>
            </a:endParaRPr>
          </a:p>
        </p:txBody>
      </p:sp>
      <p:pic>
        <p:nvPicPr>
          <p:cNvPr id="37894" name="Picture 6" descr="http://t3.gstatic.com/images?q=tbn:ANd9GcQqnfMRioor1s2dIsfwViSDg_c85pWfef5Qs12Zg4Z1I5nZmjyClOxBgQ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031" y="2678946"/>
            <a:ext cx="1777569" cy="1624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743200" y="2356604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2"/>
                </a:solidFill>
              </a:rPr>
              <a:t>Fort Collins Soccer Club</a:t>
            </a:r>
            <a:endParaRPr lang="en-US" sz="1800" dirty="0">
              <a:solidFill>
                <a:schemeClr val="bg2"/>
              </a:solidFill>
            </a:endParaRPr>
          </a:p>
        </p:txBody>
      </p:sp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996440"/>
            <a:ext cx="2316480" cy="173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14800" y="-3086100"/>
            <a:ext cx="2316480" cy="173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Picture 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4876800"/>
            <a:ext cx="2316480" cy="173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447800" y="4583668"/>
            <a:ext cx="2182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2"/>
                </a:solidFill>
              </a:rPr>
              <a:t>Recreation Football</a:t>
            </a: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43600" y="1688068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2"/>
                </a:solidFill>
              </a:rPr>
              <a:t>Recreation Cross County</a:t>
            </a:r>
            <a:endParaRPr lang="en-US" sz="1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14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762000"/>
          </a:xfrm>
        </p:spPr>
        <p:txBody>
          <a:bodyPr/>
          <a:lstStyle/>
          <a:p>
            <a:r>
              <a:rPr lang="en-US" sz="4000" u="sng" dirty="0">
                <a:effectLst/>
              </a:rPr>
              <a:t>Current Objectives</a:t>
            </a:r>
            <a:br>
              <a:rPr lang="en-US" sz="4000" u="sng" dirty="0">
                <a:effectLst/>
              </a:rPr>
            </a:br>
            <a:r>
              <a:rPr lang="en-US" sz="4000" u="sng" dirty="0">
                <a:effectLst/>
              </a:rPr>
              <a:t>Operational Excellence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1910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500" dirty="0">
                <a:solidFill>
                  <a:schemeClr val="bg2"/>
                </a:solidFill>
                <a:latin typeface="Times" pitchFamily="18" charset="0"/>
              </a:rPr>
              <a:t>Improve Customer Service - Provide excellent customer service to create a positive customer experience</a:t>
            </a:r>
            <a:r>
              <a:rPr lang="en-US" sz="2500" dirty="0" smtClean="0">
                <a:solidFill>
                  <a:schemeClr val="bg2"/>
                </a:solidFill>
                <a:latin typeface="Times" pitchFamily="18" charset="0"/>
              </a:rPr>
              <a:t>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800" dirty="0" smtClean="0">
              <a:solidFill>
                <a:schemeClr val="bg2"/>
              </a:solidFill>
              <a:latin typeface="Times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500" dirty="0" smtClean="0">
                <a:solidFill>
                  <a:schemeClr val="bg2"/>
                </a:solidFill>
                <a:latin typeface="Times" pitchFamily="18" charset="0"/>
              </a:rPr>
              <a:t>Create </a:t>
            </a:r>
            <a:r>
              <a:rPr lang="en-US" sz="2500" dirty="0">
                <a:solidFill>
                  <a:schemeClr val="bg2"/>
                </a:solidFill>
                <a:latin typeface="Times" pitchFamily="18" charset="0"/>
              </a:rPr>
              <a:t>a Culture of Sustainability - Manage resources through innovative and sustainable practices</a:t>
            </a:r>
            <a:r>
              <a:rPr lang="en-US" sz="2500" dirty="0" smtClean="0">
                <a:solidFill>
                  <a:schemeClr val="bg2"/>
                </a:solidFill>
                <a:latin typeface="Times" pitchFamily="18" charset="0"/>
              </a:rPr>
              <a:t>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800" dirty="0" smtClean="0">
              <a:solidFill>
                <a:schemeClr val="bg2"/>
              </a:solidFill>
              <a:latin typeface="Times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500" dirty="0" smtClean="0">
                <a:solidFill>
                  <a:schemeClr val="bg2"/>
                </a:solidFill>
                <a:latin typeface="Times" pitchFamily="18" charset="0"/>
              </a:rPr>
              <a:t>Ensure </a:t>
            </a:r>
            <a:r>
              <a:rPr lang="en-US" sz="2500" dirty="0">
                <a:solidFill>
                  <a:schemeClr val="bg2"/>
                </a:solidFill>
                <a:latin typeface="Times" pitchFamily="18" charset="0"/>
              </a:rPr>
              <a:t>Fiscal Sustainability - Manage our fiscal resources efficiently</a:t>
            </a:r>
            <a:r>
              <a:rPr lang="en-US" sz="2500" dirty="0" smtClean="0">
                <a:solidFill>
                  <a:schemeClr val="bg2"/>
                </a:solidFill>
                <a:latin typeface="Times" pitchFamily="18" charset="0"/>
              </a:rPr>
              <a:t>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800" dirty="0" smtClean="0">
              <a:solidFill>
                <a:schemeClr val="bg2"/>
              </a:solidFill>
              <a:latin typeface="Times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500" dirty="0" smtClean="0">
                <a:solidFill>
                  <a:schemeClr val="bg2"/>
                </a:solidFill>
                <a:latin typeface="Times" pitchFamily="18" charset="0"/>
              </a:rPr>
              <a:t>Engaged </a:t>
            </a:r>
            <a:r>
              <a:rPr lang="en-US" sz="2500" dirty="0">
                <a:solidFill>
                  <a:schemeClr val="bg2"/>
                </a:solidFill>
                <a:latin typeface="Times" pitchFamily="18" charset="0"/>
              </a:rPr>
              <a:t>Workforce - Employees are our greatest resource, foster that relationship</a:t>
            </a:r>
            <a:r>
              <a:rPr lang="en-US" sz="2500" dirty="0" smtClean="0">
                <a:solidFill>
                  <a:schemeClr val="bg2"/>
                </a:solidFill>
                <a:latin typeface="Times" pitchFamily="18" charset="0"/>
              </a:rPr>
              <a:t>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800" dirty="0" smtClean="0">
              <a:solidFill>
                <a:schemeClr val="bg2"/>
              </a:solidFill>
              <a:latin typeface="Times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500" dirty="0" smtClean="0">
                <a:solidFill>
                  <a:schemeClr val="bg2"/>
                </a:solidFill>
                <a:latin typeface="Times" pitchFamily="18" charset="0"/>
              </a:rPr>
              <a:t>Achieve </a:t>
            </a:r>
            <a:r>
              <a:rPr lang="en-US" sz="2500" dirty="0">
                <a:solidFill>
                  <a:schemeClr val="bg2"/>
                </a:solidFill>
                <a:latin typeface="Times" pitchFamily="18" charset="0"/>
              </a:rPr>
              <a:t>World Class Outcomes - What did I do today that was world class?</a:t>
            </a:r>
            <a:r>
              <a:rPr lang="en-US" sz="2500" dirty="0">
                <a:solidFill>
                  <a:schemeClr val="bg2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81000"/>
            <a:ext cx="8686800" cy="4953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 </a:t>
            </a:r>
            <a:r>
              <a:rPr lang="en-US" sz="2800" dirty="0" smtClean="0"/>
              <a:t>	</a:t>
            </a:r>
            <a:r>
              <a:rPr lang="en-US" sz="2500" dirty="0" smtClean="0">
                <a:solidFill>
                  <a:schemeClr val="bg2"/>
                </a:solidFill>
              </a:rPr>
              <a:t>Parks </a:t>
            </a:r>
            <a:r>
              <a:rPr lang="en-US" sz="2500" dirty="0">
                <a:solidFill>
                  <a:schemeClr val="bg2"/>
                </a:solidFill>
              </a:rPr>
              <a:t>offers a retreat for relaxation and provides a variety of events and activities that promotes health and well-being of the community. </a:t>
            </a:r>
            <a:r>
              <a:rPr lang="en-US" sz="2500" dirty="0"/>
              <a:t/>
            </a:r>
            <a:br>
              <a:rPr lang="en-US" sz="2500" dirty="0"/>
            </a:br>
            <a:endParaRPr lang="en-US" sz="2500" dirty="0"/>
          </a:p>
          <a:p>
            <a:pPr>
              <a:lnSpc>
                <a:spcPct val="90000"/>
              </a:lnSpc>
              <a:buFontTx/>
              <a:buNone/>
            </a:pP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800" dirty="0"/>
          </a:p>
          <a:p>
            <a:pPr>
              <a:lnSpc>
                <a:spcPct val="90000"/>
              </a:lnSpc>
              <a:buFontTx/>
              <a:buNone/>
            </a:pPr>
            <a:endParaRPr lang="en-US" sz="2800" dirty="0"/>
          </a:p>
          <a:p>
            <a:pPr>
              <a:lnSpc>
                <a:spcPct val="90000"/>
              </a:lnSpc>
              <a:buFontTx/>
              <a:buNone/>
            </a:pPr>
            <a:endParaRPr lang="en-US" sz="2800" dirty="0"/>
          </a:p>
          <a:p>
            <a:pPr>
              <a:lnSpc>
                <a:spcPct val="90000"/>
              </a:lnSpc>
              <a:buFontTx/>
              <a:buNone/>
            </a:pPr>
            <a:endParaRPr lang="en-US" sz="2800" dirty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800" dirty="0"/>
              <a:t/>
            </a:r>
            <a:br>
              <a:rPr lang="en-US" sz="2800" dirty="0"/>
            </a:br>
            <a:r>
              <a:rPr lang="en-US" sz="2500" b="1" dirty="0">
                <a:solidFill>
                  <a:schemeClr val="bg2"/>
                </a:solidFill>
              </a:rPr>
              <a:t>Whatever your interests, the </a:t>
            </a:r>
            <a:br>
              <a:rPr lang="en-US" sz="2500" b="1" dirty="0">
                <a:solidFill>
                  <a:schemeClr val="bg2"/>
                </a:solidFill>
              </a:rPr>
            </a:br>
            <a:r>
              <a:rPr lang="en-US" sz="2500" b="1" dirty="0">
                <a:solidFill>
                  <a:schemeClr val="bg2"/>
                </a:solidFill>
              </a:rPr>
              <a:t>Fort Collins park system has something for you.</a:t>
            </a:r>
          </a:p>
        </p:txBody>
      </p:sp>
      <p:pic>
        <p:nvPicPr>
          <p:cNvPr id="25604" name="Picture 4" descr="AveryParksunrise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79248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685800"/>
            <a:ext cx="7772400" cy="762000"/>
          </a:xfrm>
        </p:spPr>
        <p:txBody>
          <a:bodyPr/>
          <a:lstStyle/>
          <a:p>
            <a:pPr algn="l"/>
            <a:r>
              <a:rPr lang="en-US" sz="4000" u="sng" dirty="0">
                <a:effectLst/>
              </a:rPr>
              <a:t>Parks </a:t>
            </a:r>
            <a:r>
              <a:rPr lang="en-US" sz="4000" u="sng" dirty="0" smtClean="0">
                <a:effectLst/>
              </a:rPr>
              <a:t>Department Mission</a:t>
            </a:r>
            <a:r>
              <a:rPr lang="en-US" sz="3600" u="sng" dirty="0">
                <a:effectLst/>
              </a:rPr>
              <a:t/>
            </a:r>
            <a:br>
              <a:rPr lang="en-US" sz="3600" u="sng" dirty="0">
                <a:effectLst/>
              </a:rPr>
            </a:br>
            <a:endParaRPr lang="en-US" sz="3600" u="sng" dirty="0">
              <a:effectLst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00200"/>
            <a:ext cx="7772400" cy="3733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>
                <a:solidFill>
                  <a:schemeClr val="bg2"/>
                </a:solidFill>
              </a:rPr>
              <a:t>Excellent care of parks &amp; public spaces </a:t>
            </a:r>
            <a:r>
              <a:rPr lang="en-US" sz="3200" dirty="0" smtClean="0">
                <a:solidFill>
                  <a:schemeClr val="bg2"/>
                </a:solidFill>
              </a:rPr>
              <a:t>  for </a:t>
            </a:r>
            <a:r>
              <a:rPr lang="en-US" sz="3200" dirty="0">
                <a:solidFill>
                  <a:schemeClr val="bg2"/>
                </a:solidFill>
              </a:rPr>
              <a:t>the community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u="sng" dirty="0">
                <a:effectLst/>
              </a:rPr>
              <a:t>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We care just as much about the product we deliver as the people who deliver it.  Our goals are to promote professional development, safety and wellness, service to our community and a lasting legacy of stewardship and camaraderie.</a:t>
            </a:r>
          </a:p>
        </p:txBody>
      </p:sp>
    </p:spTree>
    <p:extLst>
      <p:ext uri="{BB962C8B-B14F-4D97-AF65-F5344CB8AC3E}">
        <p14:creationId xmlns:p14="http://schemas.microsoft.com/office/powerpoint/2010/main" val="97748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u="sng" dirty="0" smtClean="0">
                <a:effectLst/>
              </a:rPr>
              <a:t>Parks Department Structure</a:t>
            </a:r>
            <a:endParaRPr lang="en-US" sz="4000" u="sng" dirty="0"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676400"/>
            <a:ext cx="8229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</a:rPr>
              <a:t>There are five divisions in the Parks Department</a:t>
            </a:r>
          </a:p>
          <a:p>
            <a:pPr marL="2743200" lvl="5" indent="-45720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2"/>
                </a:solidFill>
              </a:rPr>
              <a:t>Parks</a:t>
            </a:r>
          </a:p>
          <a:p>
            <a:pPr marL="2743200" lvl="5" indent="-45720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2"/>
                </a:solidFill>
              </a:rPr>
              <a:t>Golf</a:t>
            </a:r>
          </a:p>
          <a:p>
            <a:pPr marL="2743200" lvl="5" indent="-45720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2"/>
                </a:solidFill>
              </a:rPr>
              <a:t>Forestry</a:t>
            </a:r>
          </a:p>
          <a:p>
            <a:pPr marL="2743200" lvl="5" indent="-45720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2"/>
                </a:solidFill>
              </a:rPr>
              <a:t>Cemetery</a:t>
            </a:r>
          </a:p>
          <a:p>
            <a:pPr marL="2743200" lvl="5" indent="-45720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2"/>
                </a:solidFill>
              </a:rPr>
              <a:t>Gardens on Spring Creek</a:t>
            </a:r>
            <a:endParaRPr lang="en-US" sz="3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44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0" y="457200"/>
            <a:ext cx="7772400" cy="762000"/>
          </a:xfrm>
        </p:spPr>
        <p:txBody>
          <a:bodyPr/>
          <a:lstStyle/>
          <a:p>
            <a:r>
              <a:rPr lang="en-US" sz="4000" u="sng" dirty="0" smtClean="0">
                <a:effectLst/>
              </a:rPr>
              <a:t>Interesting Facts</a:t>
            </a:r>
            <a:endParaRPr lang="en-US" sz="4000" u="sng" dirty="0"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295400"/>
            <a:ext cx="8229600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500" dirty="0" smtClean="0">
                <a:solidFill>
                  <a:schemeClr val="bg2"/>
                </a:solidFill>
              </a:rPr>
              <a:t>The annual budget exceeds $13 million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500" dirty="0" smtClean="0">
                <a:solidFill>
                  <a:schemeClr val="bg2"/>
                </a:solidFill>
              </a:rPr>
              <a:t>We employ </a:t>
            </a:r>
            <a:r>
              <a:rPr lang="en-US" sz="2500" dirty="0" smtClean="0">
                <a:solidFill>
                  <a:schemeClr val="bg2"/>
                </a:solidFill>
              </a:rPr>
              <a:t>over 200 classified and hourly staff in the summer months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500" dirty="0" smtClean="0">
                <a:solidFill>
                  <a:schemeClr val="bg2"/>
                </a:solidFill>
              </a:rPr>
              <a:t>We maintain </a:t>
            </a:r>
            <a:r>
              <a:rPr lang="en-US" sz="2500" dirty="0" smtClean="0">
                <a:solidFill>
                  <a:schemeClr val="bg2"/>
                </a:solidFill>
              </a:rPr>
              <a:t>over 1,000 irrigated acres </a:t>
            </a:r>
            <a:r>
              <a:rPr lang="en-US" sz="2500" dirty="0" smtClean="0">
                <a:solidFill>
                  <a:schemeClr val="bg2"/>
                </a:solidFill>
              </a:rPr>
              <a:t>of parkland,</a:t>
            </a:r>
          </a:p>
          <a:p>
            <a:r>
              <a:rPr lang="en-US" sz="2500" dirty="0" smtClean="0">
                <a:solidFill>
                  <a:schemeClr val="bg2"/>
                </a:solidFill>
              </a:rPr>
              <a:t>    golf courses, and cemetery grounds</a:t>
            </a:r>
            <a:endParaRPr lang="en-US" sz="2500" dirty="0" smtClean="0">
              <a:solidFill>
                <a:schemeClr val="bg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500" dirty="0" smtClean="0">
                <a:solidFill>
                  <a:schemeClr val="bg2"/>
                </a:solidFill>
              </a:rPr>
              <a:t>Over 1,600 acre feet of water used for irrigation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500" dirty="0" smtClean="0">
                <a:solidFill>
                  <a:schemeClr val="bg2"/>
                </a:solidFill>
              </a:rPr>
              <a:t>80% of water used is raw water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500" dirty="0" smtClean="0">
                <a:solidFill>
                  <a:schemeClr val="bg2"/>
                </a:solidFill>
              </a:rPr>
              <a:t>Over 20,000 volunteer hours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500" dirty="0" smtClean="0">
                <a:solidFill>
                  <a:schemeClr val="bg2"/>
                </a:solidFill>
              </a:rPr>
              <a:t>93% of the respondents in the 2012 citizen survey rated the quality of Fort Collins Parks as either “high” or “very high”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500" dirty="0" smtClean="0">
                <a:solidFill>
                  <a:schemeClr val="bg2"/>
                </a:solidFill>
              </a:rPr>
              <a:t>Visitation exceeds 3.5 million annually</a:t>
            </a:r>
          </a:p>
          <a:p>
            <a:endParaRPr lang="en-US" dirty="0" smtClean="0">
              <a:solidFill>
                <a:schemeClr val="bg2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78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762000"/>
          </a:xfrm>
        </p:spPr>
        <p:txBody>
          <a:bodyPr/>
          <a:lstStyle/>
          <a:p>
            <a:r>
              <a:rPr lang="en-US" sz="4000" u="sng" dirty="0" smtClean="0">
                <a:effectLst/>
              </a:rPr>
              <a:t>More Interesting Facts</a:t>
            </a:r>
            <a:endParaRPr lang="en-US" sz="4000" u="sng" dirty="0"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143000"/>
            <a:ext cx="76962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500" dirty="0" smtClean="0">
                <a:solidFill>
                  <a:schemeClr val="bg2"/>
                </a:solidFill>
              </a:rPr>
              <a:t>86,000 rounds of golf played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500" dirty="0" smtClean="0">
                <a:solidFill>
                  <a:schemeClr val="bg2"/>
                </a:solidFill>
              </a:rPr>
              <a:t>5,868 number of games and practices played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500" dirty="0" smtClean="0">
                <a:solidFill>
                  <a:schemeClr val="bg2"/>
                </a:solidFill>
              </a:rPr>
              <a:t>Hosted 496 events throughout the parks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500" dirty="0" smtClean="0">
                <a:solidFill>
                  <a:schemeClr val="bg2"/>
                </a:solidFill>
              </a:rPr>
              <a:t>Over 40,000 trees maintained in the urban forest valued at $30 million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500" dirty="0" smtClean="0">
                <a:solidFill>
                  <a:schemeClr val="bg2"/>
                </a:solidFill>
              </a:rPr>
              <a:t>Tree removal &amp; pruning generates approximate 4,500 cubic yards of mulch annuall</a:t>
            </a:r>
            <a:r>
              <a:rPr lang="en-US" sz="2500" dirty="0">
                <a:solidFill>
                  <a:schemeClr val="bg2"/>
                </a:solidFill>
              </a:rPr>
              <a:t>y</a:t>
            </a:r>
            <a:endParaRPr lang="en-US" sz="2500" dirty="0" smtClean="0">
              <a:solidFill>
                <a:schemeClr val="bg2"/>
              </a:solidFill>
            </a:endParaRPr>
          </a:p>
          <a:p>
            <a:pPr marL="228600" indent="-228600">
              <a:buFont typeface="Arial" pitchFamily="34" charset="0"/>
              <a:buChar char="•"/>
            </a:pPr>
            <a:r>
              <a:rPr lang="en-US" sz="2500" dirty="0" smtClean="0">
                <a:solidFill>
                  <a:schemeClr val="bg2"/>
                </a:solidFill>
              </a:rPr>
              <a:t>We average </a:t>
            </a:r>
            <a:r>
              <a:rPr lang="en-US" sz="2500" dirty="0" smtClean="0">
                <a:solidFill>
                  <a:schemeClr val="bg2"/>
                </a:solidFill>
              </a:rPr>
              <a:t>225 interments at the Cemeteries annually 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500" dirty="0" smtClean="0">
                <a:solidFill>
                  <a:schemeClr val="bg2"/>
                </a:solidFill>
              </a:rPr>
              <a:t>37,000 flowers planted in the downtown core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500" dirty="0" smtClean="0">
                <a:solidFill>
                  <a:schemeClr val="bg2"/>
                </a:solidFill>
              </a:rPr>
              <a:t>All 6 community parks, Grandview Cemetery, and all 3 City Golf Courses are certified as Audubon Cooperative  Sanctuaries</a:t>
            </a:r>
          </a:p>
          <a:p>
            <a:endParaRPr lang="en-US" dirty="0" smtClean="0">
              <a:solidFill>
                <a:schemeClr val="bg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01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7" name="Picture 17" descr="FCCPplaygroundentr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914400"/>
            <a:ext cx="3276600" cy="2305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53" name="Picture 13" descr="CityPark2003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048000"/>
            <a:ext cx="2563813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9" name="Picture 9" descr="SCCP entr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38200"/>
            <a:ext cx="3124200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762000"/>
          </a:xfrm>
        </p:spPr>
        <p:txBody>
          <a:bodyPr/>
          <a:lstStyle/>
          <a:p>
            <a:r>
              <a:rPr lang="en-US" sz="4000" u="sng" dirty="0">
                <a:effectLst/>
              </a:rPr>
              <a:t>6 Community Parks</a:t>
            </a:r>
          </a:p>
        </p:txBody>
      </p:sp>
      <p:pic>
        <p:nvPicPr>
          <p:cNvPr id="10255" name="Picture 15" descr="West pond shoreline no mow area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3276600"/>
            <a:ext cx="3810000" cy="2857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59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900" y="2771775"/>
            <a:ext cx="311150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305800" cy="1219200"/>
          </a:xfrm>
        </p:spPr>
        <p:txBody>
          <a:bodyPr/>
          <a:lstStyle/>
          <a:p>
            <a:r>
              <a:rPr lang="en-US" sz="4000" u="sng" dirty="0" smtClean="0">
                <a:effectLst/>
              </a:rPr>
              <a:t>49 Neighborhood &amp; Pocket Parks</a:t>
            </a:r>
            <a:endParaRPr lang="en-US" sz="4000" u="sng" dirty="0">
              <a:effectLst/>
            </a:endParaRPr>
          </a:p>
        </p:txBody>
      </p:sp>
      <p:pic>
        <p:nvPicPr>
          <p:cNvPr id="11268" name="Picture 4" descr="creeksidepark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92"/>
          <a:stretch>
            <a:fillRect/>
          </a:stretch>
        </p:blipFill>
        <p:spPr>
          <a:xfrm rot="517216">
            <a:off x="5130800" y="1676400"/>
            <a:ext cx="3581400" cy="3040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0" name="Picture 6" descr="Greenbriar2008nomowarea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73915">
            <a:off x="381000" y="1828800"/>
            <a:ext cx="4038600" cy="300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8077200" cy="762000"/>
          </a:xfrm>
        </p:spPr>
        <p:txBody>
          <a:bodyPr/>
          <a:lstStyle/>
          <a:p>
            <a:r>
              <a:rPr lang="en-US" sz="4000" u="sng" dirty="0">
                <a:effectLst/>
              </a:rPr>
              <a:t>70 </a:t>
            </a:r>
            <a:r>
              <a:rPr lang="en-US" sz="4000" u="sng" dirty="0" smtClean="0">
                <a:effectLst/>
              </a:rPr>
              <a:t>Miles </a:t>
            </a:r>
            <a:r>
              <a:rPr lang="en-US" sz="4000" u="sng" dirty="0">
                <a:effectLst/>
              </a:rPr>
              <a:t>of </a:t>
            </a:r>
            <a:r>
              <a:rPr lang="en-US" sz="4000" u="sng" dirty="0" smtClean="0">
                <a:effectLst/>
              </a:rPr>
              <a:t>Medians &amp; Parkways</a:t>
            </a:r>
            <a:endParaRPr lang="en-US" sz="4000" u="sng" dirty="0">
              <a:effectLst/>
            </a:endParaRPr>
          </a:p>
        </p:txBody>
      </p:sp>
      <p:pic>
        <p:nvPicPr>
          <p:cNvPr id="12292" name="Picture 4" descr="median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600200"/>
            <a:ext cx="7696200" cy="3733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">
  <a:themeElements>
    <a:clrScheme name="">
      <a:dk1>
        <a:srgbClr val="003366"/>
      </a:dk1>
      <a:lt1>
        <a:srgbClr val="FFFFFF"/>
      </a:lt1>
      <a:dk2>
        <a:srgbClr val="00467F"/>
      </a:dk2>
      <a:lt2>
        <a:srgbClr val="CCFFFF"/>
      </a:lt2>
      <a:accent1>
        <a:srgbClr val="3366CC"/>
      </a:accent1>
      <a:accent2>
        <a:srgbClr val="00B000"/>
      </a:accent2>
      <a:accent3>
        <a:srgbClr val="AAB0C0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Power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</Template>
  <TotalTime>2266</TotalTime>
  <Words>396</Words>
  <Application>Microsoft Office PowerPoint</Application>
  <PresentationFormat>On-screen Show (4:3)</PresentationFormat>
  <Paragraphs>64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PowerPoint</vt:lpstr>
      <vt:lpstr>Parks Department</vt:lpstr>
      <vt:lpstr>Parks Department Mission </vt:lpstr>
      <vt:lpstr>Vision</vt:lpstr>
      <vt:lpstr>Parks Department Structure</vt:lpstr>
      <vt:lpstr>Interesting Facts</vt:lpstr>
      <vt:lpstr>More Interesting Facts</vt:lpstr>
      <vt:lpstr>6 Community Parks</vt:lpstr>
      <vt:lpstr>49 Neighborhood &amp; Pocket Parks</vt:lpstr>
      <vt:lpstr>70 Miles of Medians &amp; Parkways</vt:lpstr>
      <vt:lpstr>36 Miles of Recreational Trails</vt:lpstr>
      <vt:lpstr>3 Municipal Golf Courses: City Park Nine, Collindale &amp; Southridge</vt:lpstr>
      <vt:lpstr>2 Memorial Parks: Grandview &amp; Roselawn Cemeteries</vt:lpstr>
      <vt:lpstr>We develop partnerships  with multiple volunteer  groups and agencies</vt:lpstr>
      <vt:lpstr>DBA and Larimer County</vt:lpstr>
      <vt:lpstr>PSD, Youth Baseball, Youth Soccer, City Recreation, CSU, and others</vt:lpstr>
      <vt:lpstr>Current Objectives Operational Excellence</vt:lpstr>
      <vt:lpstr>PowerPoint Presentation</vt:lpstr>
    </vt:vector>
  </TitlesOfParts>
  <Company>CofFC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CofFC</dc:creator>
  <cp:lastModifiedBy>Bill Whirty</cp:lastModifiedBy>
  <cp:revision>64</cp:revision>
  <cp:lastPrinted>2008-10-23T21:52:36Z</cp:lastPrinted>
  <dcterms:created xsi:type="dcterms:W3CDTF">2010-04-08T13:13:39Z</dcterms:created>
  <dcterms:modified xsi:type="dcterms:W3CDTF">2015-04-16T21:06:45Z</dcterms:modified>
</cp:coreProperties>
</file>